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  <p:sldMasterId id="2147483708" r:id="rId2"/>
    <p:sldMasterId id="2147483792" r:id="rId3"/>
    <p:sldMasterId id="2147483842" r:id="rId4"/>
  </p:sldMasterIdLst>
  <p:notesMasterIdLst>
    <p:notesMasterId r:id="rId17"/>
  </p:notesMasterIdLst>
  <p:sldIdLst>
    <p:sldId id="1915" r:id="rId5"/>
    <p:sldId id="1823" r:id="rId6"/>
    <p:sldId id="328" r:id="rId7"/>
    <p:sldId id="1931" r:id="rId8"/>
    <p:sldId id="1930" r:id="rId9"/>
    <p:sldId id="1557" r:id="rId10"/>
    <p:sldId id="1108" r:id="rId11"/>
    <p:sldId id="1652" r:id="rId12"/>
    <p:sldId id="935" r:id="rId13"/>
    <p:sldId id="1554" r:id="rId14"/>
    <p:sldId id="1846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F33CC"/>
    <a:srgbClr val="99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812" autoAdjust="0"/>
    <p:restoredTop sz="94660"/>
  </p:normalViewPr>
  <p:slideViewPr>
    <p:cSldViewPr>
      <p:cViewPr varScale="1">
        <p:scale>
          <a:sx n="85" d="100"/>
          <a:sy n="85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3CF26-DF87-4945-9DD1-297115043BCC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1AC9E-87BA-459F-9594-78B8EF929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75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Adverbs give information about verbs, </a:t>
            </a:r>
            <a:r>
              <a:rPr lang="en-GB" dirty="0" err="1"/>
              <a:t>adjectivos</a:t>
            </a:r>
            <a:r>
              <a:rPr lang="en-GB" dirty="0"/>
              <a:t> &amp; other adverbs. Complement  the meaning of an adjective, verb or adverb.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1AC9E-87BA-459F-9594-78B8EF929C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59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https://youtu.be/h688J-_SrfA?si=cssJXV15EBE4kMyc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1AC9E-87BA-459F-9594-78B8EF929C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17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s-ES" b="0" i="0" dirty="0">
                <a:solidFill>
                  <a:srgbClr val="212529"/>
                </a:solidFill>
                <a:effectLst/>
                <a:latin typeface="-apple-system"/>
              </a:rPr>
              <a:t>La principal diferencia entre </a:t>
            </a:r>
            <a:r>
              <a:rPr lang="es-ES" b="1" i="0" dirty="0">
                <a:solidFill>
                  <a:srgbClr val="212529"/>
                </a:solidFill>
                <a:effectLst/>
                <a:latin typeface="-apple-system"/>
              </a:rPr>
              <a:t>escoger</a:t>
            </a:r>
            <a:r>
              <a:rPr lang="es-ES" b="0" i="0" dirty="0">
                <a:solidFill>
                  <a:srgbClr val="212529"/>
                </a:solidFill>
                <a:effectLst/>
                <a:latin typeface="-apple-system"/>
              </a:rPr>
              <a:t> y </a:t>
            </a:r>
            <a:r>
              <a:rPr lang="es-ES" b="1" i="0" dirty="0">
                <a:solidFill>
                  <a:srgbClr val="212529"/>
                </a:solidFill>
                <a:effectLst/>
                <a:latin typeface="-apple-system"/>
              </a:rPr>
              <a:t>elegir</a:t>
            </a:r>
            <a:endParaRPr lang="es-ES" b="0" i="0" dirty="0">
              <a:solidFill>
                <a:srgbClr val="212529"/>
              </a:solidFill>
              <a:effectLst/>
              <a:latin typeface="-apple-system"/>
            </a:endParaRPr>
          </a:p>
          <a:p>
            <a:r>
              <a:rPr lang="es-ES" b="0" i="0" dirty="0">
                <a:solidFill>
                  <a:srgbClr val="212529"/>
                </a:solidFill>
                <a:effectLst/>
                <a:latin typeface="-apple-system"/>
              </a:rPr>
              <a:t> es:</a:t>
            </a:r>
            <a:br>
              <a:rPr lang="es-ES" dirty="0"/>
            </a:br>
            <a:r>
              <a:rPr lang="es-ES" b="0" i="0" dirty="0">
                <a:solidFill>
                  <a:srgbClr val="212529"/>
                </a:solidFill>
                <a:effectLst/>
                <a:latin typeface="-apple-system"/>
              </a:rPr>
              <a:t>– “</a:t>
            </a:r>
            <a:r>
              <a:rPr lang="es-ES" b="1" i="0" dirty="0">
                <a:solidFill>
                  <a:srgbClr val="212529"/>
                </a:solidFill>
                <a:effectLst/>
                <a:latin typeface="-apple-system"/>
              </a:rPr>
              <a:t>escoger</a:t>
            </a:r>
            <a:r>
              <a:rPr lang="es-ES" b="0" i="0" dirty="0">
                <a:solidFill>
                  <a:srgbClr val="212529"/>
                </a:solidFill>
                <a:effectLst/>
                <a:latin typeface="-apple-system"/>
              </a:rPr>
              <a:t>”: Elegir, seleccionar una persona o cosa de entre varias</a:t>
            </a:r>
            <a:br>
              <a:rPr lang="es-ES" dirty="0"/>
            </a:br>
            <a:r>
              <a:rPr lang="es-ES" b="0" i="0" dirty="0">
                <a:solidFill>
                  <a:srgbClr val="212529"/>
                </a:solidFill>
                <a:effectLst/>
                <a:latin typeface="-apple-system"/>
              </a:rPr>
              <a:t>– “</a:t>
            </a:r>
            <a:r>
              <a:rPr lang="es-ES" b="1" i="0" dirty="0">
                <a:solidFill>
                  <a:srgbClr val="212529"/>
                </a:solidFill>
                <a:effectLst/>
                <a:latin typeface="-apple-system"/>
              </a:rPr>
              <a:t>elegir</a:t>
            </a:r>
            <a:r>
              <a:rPr lang="es-ES" b="0" i="0" dirty="0">
                <a:solidFill>
                  <a:srgbClr val="212529"/>
                </a:solidFill>
                <a:effectLst/>
                <a:latin typeface="-apple-system"/>
              </a:rPr>
              <a:t>”: Preferir una cosa o persona a otra para un fin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1AC9E-87BA-459F-9594-78B8EF929C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67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1AC9E-87BA-459F-9594-78B8EF929C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3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27/11/2024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27/11/2024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27/11/2024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032B8D-8923-4512-8E72-A66336593D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2B711-761A-43D3-BB5C-98EBA89096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88F798-58BF-41C9-B900-69D3AB5799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96D0C-6CCC-4209-AB9B-382E602A11B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256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D42B37-432C-496A-95E5-AD45AACC88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FD0E01-DCC4-454F-83B3-5CC9D1BC11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394509-75EE-4188-8DAE-97B7611024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93767E-874A-485B-AD37-68D84DDD3F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9993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FCA83E-232F-480B-B986-BA74FDCAB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AF58BD-8859-4F8F-8FE5-7BE45D8B6D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56906D-0363-44CC-A810-5D24911DE6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60D1C-7D81-48D2-919E-76A19E021D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536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10C2A8-5C97-4711-AAFD-54D7D218BE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6AA0E2-59A0-4420-A0E1-B32DC818C7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95E54D-A90C-414F-8642-17863A618E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013041-9A6B-431C-B4DC-A0DFCBEC9D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773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DBD82D4-8AE7-47AF-9FA0-D6E9FAACAC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7ED047C-38F2-49C6-BD58-A4984E91A0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5EEE390-8D40-46DA-B4B7-D11A7F56E9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87197D-2CAA-4945-A2EE-22AB43B557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5194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8CA362-84D8-4643-9F6B-C42E29D67E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1FB335-971F-40EB-9961-0DCE38C29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ECE1EB-A5ED-4CB0-9F6C-A7C7D82F09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68B3B5-8331-4649-AE6A-4354EDA7A7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2750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648851D-F2C0-4033-9A9D-4F918BFB9F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48D23D5-4791-4F4E-B98F-76F8250B1E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D59BBEA-5DF4-4339-8F98-D36530417E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A7C35-ED9E-46C0-BBD2-4CD112617E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9809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FE5986-9545-454C-82DD-BA3F778EE9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A88CCC-1732-41EC-8145-89E3AC11E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02CD08-F6D4-46F8-824B-A5A0836C84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10019C-9837-420F-934A-3E9A1DECFBE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069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27/11/2024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7BA292-D7B2-4838-9CBE-C5681FC14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CBB0FE-F7A2-468B-A544-D9E954262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25CE23-809A-4231-B796-933F9DBE47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BF4DC2-4319-4CF8-8415-10A2C60F72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78968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BF58D7-9D42-4636-871B-2784D59FE7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3B39FC-3C67-4753-8120-1E714A4689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05C01A-5404-4F89-BAB2-B4F8E979E4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9A3F4-7F17-4309-9FCB-19C6539E39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36052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D20506-938F-4BFF-ABF4-15A31B2D8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832E82-FDD3-40E9-8A11-0AAAE82089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859A30-AF55-4161-8DE5-D732FD295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9DF4F-14E5-4F8F-BE49-C9CE88C5DBB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0507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FDDFB4-581B-3854-CD02-99D4001D53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8A9580-692B-160F-9F53-B225C4F3DB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06F8CE-8025-F2D2-8A8B-C01A9910F6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C82A7-71B1-4379-AD27-DEBF628840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2407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1F00B5-6DEB-BDFA-9219-A20BBA1673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BD6F4A-196A-B65D-1AF4-58426D6BCE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B2BE79-EC6E-8979-0661-AFF0A24654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E48B9F-D53A-40BA-B201-DAB7EA60FD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6818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F8216E-0EE7-5546-8F57-C26ED77AED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D44E95-4A66-CAA0-BCA7-3717E8C9B5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A55E31-E349-19C4-9DBF-F34C0B71DA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3597A-01FF-4E46-88C1-862720B47F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5995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227282-C6A2-61F5-CB9C-4D8D759389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7E47D-CC9D-6588-D032-939CE87E9C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EB3178-5960-DB99-E52E-D246BEBF83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944B5-CE4C-4628-A8D4-94401293F1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48436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2464476-1D8B-F4E9-52F3-5856C6D0A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8945E7-C4D9-0D69-F913-71E98A5FDE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ED9A025-B99E-96CF-FF79-46462709E9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D506B0-FAAC-46C0-B31F-78A145EF2A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26751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0611985-F01F-8D30-B0BA-ED7AC349FB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FD8EDE2-5600-64E2-1C54-E838AEB1B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CD78DB3-3117-42B6-7CA4-76446D942D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9512B-5F5A-435C-A2EA-AEC0FBD23D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03415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B649EA1-74BE-1387-AF25-5C2FE833EC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ED515DF-9336-DDF5-FE0B-45F0EA9660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1C100ED-868F-5F1E-F86A-7223B93BB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2AF477-F04A-4ABA-A902-CE249960C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767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27/11/2024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A337F9-D604-7E42-A5A5-E701F7543B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E5BB6B-2C39-1576-404C-B64B52CD06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3CDF4E-161A-AB8B-D924-2619015670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55A04-8972-4081-9069-4E56C3C1CB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2186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7EFAE0-2EDE-33FF-4C09-65AD7429F7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4EBAB1-A58A-5846-4172-FC7C7F8962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88D6BC-B068-FE5C-8BD0-427A841ED5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37A2A-478E-49D9-AD2F-CAD26B2EC0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45282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128970-8E7C-F405-A5F7-4D2E02BF6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7BADD8-371F-DA5E-3B33-7581059709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E30CAB-4F94-DE62-7ADC-AAB20A9F8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AE523-F8FA-436E-8A2D-ED55A429A67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31939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D020FB-5158-D0AD-8CBE-9F6DC548C4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1EB656-DD76-E257-C461-3E9D04730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C85E3A-9D60-A2EB-1B19-B482D30B5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D467E-9F25-45F3-8721-901491AC47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39902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A63231-8A0A-58F1-5D2E-1F5BDFE3CA9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B69636-D1C5-E31F-6A11-69C7DCC242B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DA2156-849C-0FC4-7F48-3D00582EB8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829782A1-2A10-454A-8D7B-4060D75042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337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B7773-5391-C2EF-E05B-857AB6A03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A2823-09D2-5562-0643-4C362AE1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184CD-B277-BFC3-1CCA-F79769E8C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5342B-2516-414A-AE3A-C1816979F3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30386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B9296-56DD-B403-6929-823AF5A45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09979-AAD2-8C86-9D21-EDAD9B260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E89A7-416B-013F-6C79-5AE251CD4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C4E15-B010-48A5-AA72-2FEC8FE69C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77322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9E867-AD90-55F1-0ECA-1CED98CDB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070ED-70E3-98E1-3210-DFDB8451D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6CCA2-7808-4278-8DCC-3EC6075A1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E2629-A17C-49D2-9F55-EECB9D59CD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7393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D32D3A-637B-6BA1-5757-734D38161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4E920D-4A51-6B49-06FC-201D90FA5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3A4F8FC-1F9D-74EC-7D48-1D010C785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B2CF9-52FB-4AC4-9D1F-5D176ECD23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70956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0C7235-B70B-6A62-725C-160E82A1A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B9D0616-9839-5221-93A8-D5EF2DAA2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DB6723-FCF3-BE67-A080-F541A217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FB635-B2B5-4405-9020-51B026C63E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966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27/11/2024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5648D2B-021C-D2D0-5D0C-7B30CE161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9B6AD4A-95DC-5377-1535-46B3C228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5A1FE7F-0AF6-287F-BF1C-409E32166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0D0CB-27D9-46BF-A77C-39C7EBB89B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52529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7CD5567-F779-0F77-2F6A-3F781DAB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BD48173-0F6F-7FCE-408D-09B21A14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DA79099-F481-D7C7-2626-D2A47A26D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981EC-5A9E-4983-A142-10E85A6720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64356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6E4DCF-BACD-28E9-8CB4-7D6D2220E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35F276-79AC-4F49-73E9-115756996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DAB93D-06D1-F2EF-2FE4-591966604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0BF84-C8BF-4F92-8035-866B7054BA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12199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493D8A-B3AD-5081-7D41-8FFE412B9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4C1EC2-755A-6EFD-D4AB-885A60D19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67DB15B-0438-8A0E-045F-78B6196F4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C024D-606D-48ED-B635-7F2E3B1EFF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92239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0C6E9-7BB0-C1E5-E299-A8A2A0DCB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C2CBC-D5FD-AD32-FB35-ED1C458A5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F0933-1034-4D4A-AB4E-8C7C2F28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8484A-0696-4C5A-9AB6-99346281D7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25452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14070-613E-A0A1-192A-C5392089D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08717-8892-31AC-458C-21C5CF075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B689A-544B-A005-E1FB-D57E9BB3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0A968-6EDD-446B-94C5-F19D2B0922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2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27/11/2024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27/11/2024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27/11/2024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27/11/2024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10FE-70DB-4DA2-90D0-8E20E499D944}" type="datetimeFigureOut">
              <a:rPr lang="es-ES" smtClean="0"/>
              <a:pPr/>
              <a:t>27/11/2024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110FE-70DB-4DA2-90D0-8E20E499D944}" type="datetimeFigureOut">
              <a:rPr lang="es-ES" smtClean="0"/>
              <a:pPr/>
              <a:t>27/11/2024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2CC8D-A666-4A01-878E-22E1AE8C11B4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059A8BC-1E55-487D-892A-733F9A3FE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248816B-1BC6-4B97-8B01-6702CFBA69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76C8596-5887-42D0-9834-5D0AE6A218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446FAD1-D687-4B5D-9CD3-FA7D977CC3E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2B0E4FB-3F37-4029-8B92-756411884F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450DC0B1-AF1B-449A-8C44-A129C8506E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722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7B5277E-2B5A-7CA6-26E5-8E8F2EB00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1735982-58E5-B292-EA1A-BD22EB6033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4930D5-540C-4C3C-BAF0-C27EB00A42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27467A-7DA9-9117-FED8-A30BD43AAE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2110A7A-9A19-11CD-E59F-7E00554ED5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153FDE88-2C94-44EB-9268-0B85E3B21C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685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>
            <a:extLst>
              <a:ext uri="{FF2B5EF4-FFF2-40B4-BE49-F238E27FC236}">
                <a16:creationId xmlns:a16="http://schemas.microsoft.com/office/drawing/2014/main" id="{8E028EF4-6177-7DDA-5EE9-B2629CA6CC8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78BE224F-D6FB-DED2-C401-A5A309E55F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9A84B-D00B-AE61-E8EF-E0FEAF1456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CFA65-32A2-6521-94BC-B4F98F1A7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BE5A8-88A5-6175-6226-F4D59FDED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5A5F360-1EEB-49C6-AFDB-DEB23677C6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016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18864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prstClr val="black"/>
                </a:solidFill>
                <a:latin typeface="Comic Sans MS" pitchFamily="66" charset="0"/>
                <a:cs typeface="Arial"/>
              </a:rPr>
              <a:t>9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-20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Upper Intermediate                  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Fecha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: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miércoles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, </a:t>
            </a:r>
            <a:r>
              <a:rPr lang="en-GB" altLang="en-US" dirty="0">
                <a:solidFill>
                  <a:prstClr val="black"/>
                </a:solidFill>
                <a:latin typeface="Comic Sans MS" pitchFamily="66" charset="0"/>
                <a:cs typeface="Arial"/>
              </a:rPr>
              <a:t>27 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de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noviembre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/>
              </a:rPr>
              <a:t> del 2024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068960"/>
            <a:ext cx="2088232" cy="2372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467544" y="1556792"/>
            <a:ext cx="8280920" cy="294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en-US" sz="3200" b="0" i="1" u="none" strike="noStrike" kern="0" cap="none" spc="0" normalizeH="0" baseline="0" noProof="0" dirty="0" err="1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Adverbios</a:t>
            </a:r>
            <a:endParaRPr kumimoji="0" lang="en-GB" altLang="en-US" sz="3200" b="0" i="1" u="none" strike="noStrike" kern="0" cap="none" spc="0" normalizeH="0" baseline="0" noProof="0" dirty="0">
              <a:ln>
                <a:noFill/>
              </a:ln>
              <a:solidFill>
                <a:srgbClr val="AC0428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en-US" sz="3200" b="0" i="1" u="none" strike="noStrike" kern="0" cap="none" spc="0" normalizeH="0" baseline="0" noProof="0" dirty="0" err="1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Repaso</a:t>
            </a:r>
            <a:endParaRPr kumimoji="0" lang="en-GB" altLang="en-US" sz="3200" b="0" i="1" u="none" strike="noStrike" kern="0" cap="none" spc="0" normalizeH="0" baseline="0" noProof="0" dirty="0">
              <a:ln>
                <a:noFill/>
              </a:ln>
              <a:solidFill>
                <a:srgbClr val="AC0428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AC0428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      </a:t>
            </a:r>
            <a:endParaRPr kumimoji="0" lang="en-GB" alt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32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32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Box 2">
            <a:extLst>
              <a:ext uri="{FF2B5EF4-FFF2-40B4-BE49-F238E27FC236}">
                <a16:creationId xmlns:a16="http://schemas.microsoft.com/office/drawing/2014/main" id="{B89E5D9E-442C-5153-B42C-D20DD3AE2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1685925"/>
            <a:ext cx="209232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en-US" sz="2100">
                <a:solidFill>
                  <a:srgbClr val="7030A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en-US" altLang="en-US" sz="210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DAE09F-200E-3E25-D508-157326A12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8" y="260350"/>
            <a:ext cx="4772025" cy="56324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srgbClr val="7030A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altLang="en-US" sz="4000" u="sng" dirty="0" err="1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Escog</a:t>
            </a:r>
            <a:r>
              <a:rPr lang="en-GB" altLang="en-US" sz="4000" u="sng" dirty="0" err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er</a:t>
            </a:r>
            <a:endParaRPr lang="en-GB" altLang="en-US" sz="4000" u="sng" dirty="0">
              <a:solidFill>
                <a:srgbClr val="0066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endParaRPr lang="en-GB" altLang="en-US" sz="4000" dirty="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GB" altLang="en-US" sz="4000" dirty="0" err="1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Escoj</a:t>
            </a:r>
            <a:r>
              <a:rPr lang="en-GB" altLang="en-US" sz="4000" dirty="0" err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o</a:t>
            </a:r>
            <a:endParaRPr lang="en-GB" altLang="en-US" sz="4000" dirty="0">
              <a:solidFill>
                <a:prstClr val="black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srgbClr val="7030A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GB" altLang="en-US" sz="4000" dirty="0" err="1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Escog</a:t>
            </a:r>
            <a:r>
              <a:rPr lang="en-GB" altLang="en-US" sz="4000" dirty="0" err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</a:t>
            </a:r>
            <a:endParaRPr lang="en-GB" altLang="en-US" sz="4000" dirty="0">
              <a:solidFill>
                <a:prstClr val="black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GB" altLang="en-US" sz="4000" dirty="0" err="1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Escog</a:t>
            </a:r>
            <a:r>
              <a:rPr lang="en-GB" altLang="en-US" sz="4000" dirty="0" err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</a:t>
            </a:r>
            <a:endParaRPr lang="en-GB" altLang="en-US" sz="4000" dirty="0">
              <a:solidFill>
                <a:prstClr val="black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342900" indent="-342900" defTabSz="685800">
              <a:spcBef>
                <a:spcPct val="0"/>
              </a:spcBef>
              <a:buFontTx/>
              <a:buChar char="-"/>
              <a:defRPr/>
            </a:pPr>
            <a:endParaRPr lang="en-GB" altLang="en-US" sz="4000" dirty="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srgbClr val="7030A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GB" altLang="en-US" sz="4000" dirty="0" err="1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Escog</a:t>
            </a:r>
            <a:r>
              <a:rPr lang="en-GB" altLang="en-US" sz="4000" dirty="0" err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emos</a:t>
            </a:r>
            <a:endParaRPr lang="en-GB" altLang="en-US" sz="4000" dirty="0">
              <a:solidFill>
                <a:prstClr val="black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GB" altLang="en-US" sz="4000" dirty="0" err="1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Escog</a:t>
            </a:r>
            <a:r>
              <a:rPr lang="en-GB" altLang="en-US" sz="4000" dirty="0" err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éis</a:t>
            </a:r>
            <a:endParaRPr lang="en-GB" altLang="en-US" sz="4000" dirty="0">
              <a:solidFill>
                <a:prstClr val="black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GB" altLang="en-US" sz="4000" dirty="0" err="1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Escog</a:t>
            </a:r>
            <a:r>
              <a:rPr lang="en-GB" altLang="en-US" sz="4000" dirty="0" err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en</a:t>
            </a:r>
            <a:endParaRPr lang="en-GB" altLang="en-US" sz="4000" dirty="0">
              <a:solidFill>
                <a:prstClr val="black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B184F5-F385-0BC1-509C-E81688F2C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0963" y="260350"/>
            <a:ext cx="3946525" cy="595547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srgbClr val="7030A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altLang="en-US" sz="4000" u="sng" dirty="0" err="1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Eleg</a:t>
            </a:r>
            <a:r>
              <a:rPr lang="en-GB" altLang="en-US" sz="4000" u="sng" dirty="0" err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ir</a:t>
            </a:r>
            <a:endParaRPr lang="en-GB" altLang="en-US" sz="4000" u="sng" dirty="0">
              <a:solidFill>
                <a:srgbClr val="0066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endParaRPr lang="en-GB" altLang="en-US" sz="4000" dirty="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Elij</a:t>
            </a:r>
            <a:r>
              <a:rPr lang="en-GB" altLang="en-US" sz="4000" dirty="0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o</a:t>
            </a:r>
            <a:endParaRPr lang="en-GB" altLang="en-US" sz="4000" dirty="0">
              <a:solidFill>
                <a:prstClr val="black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srgbClr val="7030A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GB" altLang="en-US" sz="4000" dirty="0" err="1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Elig</a:t>
            </a:r>
            <a:r>
              <a:rPr lang="en-GB" altLang="en-US" sz="4000" dirty="0" err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</a:t>
            </a:r>
            <a:endParaRPr lang="en-GB" altLang="en-US" sz="4000" dirty="0">
              <a:solidFill>
                <a:prstClr val="black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GB" altLang="en-US" sz="4000" dirty="0" err="1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Elig</a:t>
            </a:r>
            <a:r>
              <a:rPr lang="en-GB" altLang="en-US" sz="4000" dirty="0" err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</a:t>
            </a:r>
            <a:endParaRPr lang="en-GB" altLang="en-US" sz="4000" dirty="0">
              <a:solidFill>
                <a:prstClr val="black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342900" indent="-342900" defTabSz="685800">
              <a:spcBef>
                <a:spcPct val="0"/>
              </a:spcBef>
              <a:buFontTx/>
              <a:buChar char="-"/>
              <a:defRPr/>
            </a:pPr>
            <a:endParaRPr lang="en-GB" altLang="en-US" sz="4000" dirty="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srgbClr val="7030A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GB" altLang="en-US" sz="4000" dirty="0" err="1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Eleg</a:t>
            </a:r>
            <a:r>
              <a:rPr lang="en-GB" altLang="en-US" sz="4000" dirty="0" err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imos</a:t>
            </a:r>
            <a:endParaRPr lang="en-GB" altLang="en-US" sz="4000" dirty="0">
              <a:solidFill>
                <a:prstClr val="black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GB" altLang="en-US" sz="4000" dirty="0" err="1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Eleg</a:t>
            </a:r>
            <a:r>
              <a:rPr lang="en-GB" altLang="en-US" sz="4000" dirty="0" err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ís</a:t>
            </a:r>
            <a:endParaRPr lang="en-GB" altLang="en-US" sz="4000" dirty="0">
              <a:solidFill>
                <a:prstClr val="black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r>
              <a:rPr lang="en-GB" altLang="en-US" sz="4000" dirty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GB" altLang="en-US" sz="4000" dirty="0" err="1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Elig</a:t>
            </a:r>
            <a:r>
              <a:rPr lang="en-GB" altLang="en-US" sz="4000" dirty="0" err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en</a:t>
            </a:r>
            <a:endParaRPr lang="en-GB" altLang="en-US" sz="4000" dirty="0">
              <a:solidFill>
                <a:prstClr val="black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685800">
              <a:spcBef>
                <a:spcPct val="0"/>
              </a:spcBef>
              <a:buFontTx/>
              <a:buNone/>
              <a:defRPr/>
            </a:pPr>
            <a:endParaRPr lang="en-US" sz="2100" dirty="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53287198-C2FC-4B1B-A1D8-21D757ED7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80288" cy="463550"/>
          </a:xfrm>
        </p:spPr>
        <p:txBody>
          <a:bodyPr/>
          <a:lstStyle/>
          <a:p>
            <a:r>
              <a:rPr lang="en-US" altLang="en-US" b="1" dirty="0">
                <a:latin typeface="Bradley Hand ITC" panose="03070402050302030203" pitchFamily="66" charset="0"/>
              </a:rPr>
              <a:t>Los </a:t>
            </a:r>
            <a:r>
              <a:rPr lang="en-US" altLang="en-US" b="1" dirty="0" err="1">
                <a:latin typeface="Bradley Hand ITC" panose="03070402050302030203" pitchFamily="66" charset="0"/>
              </a:rPr>
              <a:t>Deberes</a:t>
            </a:r>
            <a:r>
              <a:rPr lang="en-US" altLang="en-US" b="1" dirty="0">
                <a:latin typeface="Bradley Hand ITC" panose="03070402050302030203" pitchFamily="66" charset="0"/>
              </a:rPr>
              <a:t>  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C5255FF7-EECD-4CC5-9E6F-CB8746C68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33450"/>
            <a:ext cx="8964612" cy="5111750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en-US" dirty="0">
              <a:solidFill>
                <a:srgbClr val="006600"/>
              </a:solidFill>
              <a:latin typeface="Comic Sans MS" pitchFamily="66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es-ES" altLang="en-US" i="1" dirty="0">
                <a:solidFill>
                  <a:srgbClr val="002060"/>
                </a:solidFill>
                <a:latin typeface="Comic Sans MS" pitchFamily="66" charset="0"/>
                <a:cs typeface="Rod" pitchFamily="49" charset="-79"/>
              </a:rPr>
              <a:t>Libro de texto página 152, </a:t>
            </a:r>
            <a:r>
              <a:rPr lang="es-ES" altLang="en-US" i="1" dirty="0" err="1">
                <a:solidFill>
                  <a:srgbClr val="002060"/>
                </a:solidFill>
                <a:latin typeface="Comic Sans MS" pitchFamily="66" charset="0"/>
                <a:cs typeface="Rod" pitchFamily="49" charset="-79"/>
              </a:rPr>
              <a:t>Act</a:t>
            </a:r>
            <a:r>
              <a:rPr lang="es-ES" altLang="en-US" i="1" dirty="0">
                <a:solidFill>
                  <a:srgbClr val="002060"/>
                </a:solidFill>
                <a:latin typeface="Comic Sans MS" pitchFamily="66" charset="0"/>
                <a:cs typeface="Rod" pitchFamily="49" charset="-79"/>
              </a:rPr>
              <a:t>. 24</a:t>
            </a:r>
          </a:p>
          <a:p>
            <a:pPr marL="514350" indent="-514350">
              <a:buAutoNum type="arabicPeriod"/>
              <a:defRPr/>
            </a:pPr>
            <a:endParaRPr lang="en-US" altLang="en-US" dirty="0">
              <a:solidFill>
                <a:srgbClr val="006600"/>
              </a:solidFill>
              <a:latin typeface="Comic Sans MS" pitchFamily="66" charset="0"/>
            </a:endParaRPr>
          </a:p>
          <a:p>
            <a:pPr marL="514350" indent="-514350">
              <a:buAutoNum type="arabicPeriod"/>
              <a:defRPr/>
            </a:pPr>
            <a:endParaRPr lang="en-US" altLang="en-US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435AF7-2859-423A-B2D4-046E33E98169}"/>
              </a:ext>
            </a:extLst>
          </p:cNvPr>
          <p:cNvSpPr txBox="1"/>
          <p:nvPr/>
        </p:nvSpPr>
        <p:spPr>
          <a:xfrm>
            <a:off x="5910263" y="6272213"/>
            <a:ext cx="35369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GB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por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favor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Picture 6" descr="C:\Users\Lewis Andrews\AppData\Local\Microsoft\Windows\Temporary Internet Files\Content.IE5\W53Q8IFC\MC900435731[1].wmf">
            <a:extLst>
              <a:ext uri="{FF2B5EF4-FFF2-40B4-BE49-F238E27FC236}">
                <a16:creationId xmlns:a16="http://schemas.microsoft.com/office/drawing/2014/main" id="{806933E8-CEA8-41F8-A32D-196C5EB97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184" y="3933055"/>
            <a:ext cx="1967569" cy="213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8680"/>
            <a:ext cx="88924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5400" dirty="0">
                <a:solidFill>
                  <a:schemeClr val="accent4">
                    <a:lumMod val="75000"/>
                  </a:schemeClr>
                </a:solidFill>
                <a:latin typeface="Forte" pitchFamily="66" charset="0"/>
                <a:cs typeface="Arial" charset="0"/>
              </a:rPr>
              <a:t>Gracias</a:t>
            </a:r>
            <a:r>
              <a:rPr lang="en-US" altLang="en-US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cs typeface="Arial" charset="0"/>
              </a:rPr>
              <a:t>  </a:t>
            </a:r>
            <a:r>
              <a:rPr lang="en-US" altLang="en-US" sz="5400" dirty="0">
                <a:solidFill>
                  <a:srgbClr val="FF0000"/>
                </a:solidFill>
                <a:latin typeface="Forte" pitchFamily="66" charset="0"/>
                <a:cs typeface="Arial" charset="0"/>
              </a:rPr>
              <a:t>por  </a:t>
            </a:r>
            <a:r>
              <a:rPr lang="en-US" altLang="en-US" sz="5400" dirty="0" err="1">
                <a:solidFill>
                  <a:srgbClr val="FF0000"/>
                </a:solidFill>
                <a:latin typeface="Forte" pitchFamily="66" charset="0"/>
                <a:cs typeface="Arial" charset="0"/>
              </a:rPr>
              <a:t>venir</a:t>
            </a:r>
            <a:r>
              <a:rPr lang="en-US" altLang="en-US" sz="5400" dirty="0">
                <a:solidFill>
                  <a:srgbClr val="FF0000"/>
                </a:solidFill>
                <a:latin typeface="Forte" pitchFamily="66" charset="0"/>
                <a:cs typeface="Arial" charset="0"/>
              </a:rPr>
              <a:t>  </a:t>
            </a:r>
            <a:r>
              <a:rPr lang="en-US" altLang="en-US" sz="5400" dirty="0">
                <a:solidFill>
                  <a:srgbClr val="00B050"/>
                </a:solidFill>
                <a:latin typeface="Forte" pitchFamily="66" charset="0"/>
                <a:cs typeface="Arial" charset="0"/>
              </a:rPr>
              <a:t>a la  </a:t>
            </a:r>
            <a:r>
              <a:rPr lang="en-US" altLang="en-US" sz="5400" dirty="0" err="1">
                <a:solidFill>
                  <a:srgbClr val="00B050"/>
                </a:solidFill>
                <a:latin typeface="Forte" pitchFamily="66" charset="0"/>
                <a:cs typeface="Arial" charset="0"/>
              </a:rPr>
              <a:t>clase</a:t>
            </a:r>
            <a:r>
              <a:rPr lang="en-US" altLang="en-US" sz="5400" dirty="0">
                <a:solidFill>
                  <a:srgbClr val="00B050"/>
                </a:solidFill>
                <a:latin typeface="Forte" pitchFamily="66" charset="0"/>
                <a:cs typeface="Arial" charset="0"/>
              </a:rPr>
              <a:t>     </a:t>
            </a:r>
            <a:br>
              <a:rPr lang="en-US" alt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cs typeface="Arial" charset="0"/>
              </a:rPr>
            </a:br>
            <a:r>
              <a:rPr lang="en-US" alt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cs typeface="Arial" charset="0"/>
              </a:rPr>
              <a:t>                       </a:t>
            </a:r>
            <a:r>
              <a:rPr lang="en-US" altLang="en-US" sz="6600" dirty="0">
                <a:latin typeface="Forte" pitchFamily="66" charset="0"/>
                <a:cs typeface="Arial" charset="0"/>
              </a:rPr>
              <a:t>y…</a:t>
            </a:r>
            <a:endParaRPr lang="es-ES" altLang="en-US" sz="6600" dirty="0">
              <a:latin typeface="Forte" pitchFamily="66" charset="0"/>
              <a:cs typeface="Arial" charset="0"/>
            </a:endParaRPr>
          </a:p>
          <a:p>
            <a:r>
              <a:rPr lang="es-ES" alt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cs typeface="Arial" charset="0"/>
              </a:rPr>
              <a:t>nos  vemos  </a:t>
            </a:r>
          </a:p>
          <a:p>
            <a:r>
              <a:rPr lang="es-ES" alt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  <a:cs typeface="Arial" charset="0"/>
              </a:rPr>
              <a:t>    </a:t>
            </a:r>
            <a:r>
              <a:rPr lang="es-ES" altLang="en-US" sz="6600" dirty="0">
                <a:solidFill>
                  <a:schemeClr val="tx2">
                    <a:lumMod val="60000"/>
                    <a:lumOff val="40000"/>
                  </a:schemeClr>
                </a:solidFill>
                <a:latin typeface="Forte" pitchFamily="66" charset="0"/>
                <a:cs typeface="Arial" charset="0"/>
              </a:rPr>
              <a:t>el  próximo </a:t>
            </a:r>
            <a:r>
              <a:rPr lang="es-ES" altLang="en-US" sz="6600" dirty="0">
                <a:solidFill>
                  <a:srgbClr val="FF33CC"/>
                </a:solidFill>
                <a:latin typeface="Forte" pitchFamily="66" charset="0"/>
                <a:cs typeface="Arial" charset="0"/>
              </a:rPr>
              <a:t>miércoles</a:t>
            </a:r>
          </a:p>
          <a:p>
            <a:r>
              <a:rPr lang="es-ES" altLang="en-US" sz="6600" dirty="0">
                <a:solidFill>
                  <a:srgbClr val="000000"/>
                </a:solidFill>
                <a:latin typeface="Forte" pitchFamily="66" charset="0"/>
                <a:cs typeface="Arial" charset="0"/>
              </a:rPr>
              <a:t>          </a:t>
            </a:r>
            <a:r>
              <a:rPr lang="es-ES" altLang="en-US" sz="6600" dirty="0">
                <a:solidFill>
                  <a:srgbClr val="FFC000"/>
                </a:solidFill>
                <a:latin typeface="Forte" pitchFamily="66" charset="0"/>
                <a:cs typeface="Arial" charset="0"/>
              </a:rPr>
              <a:t>a las</a:t>
            </a:r>
            <a:r>
              <a:rPr lang="es-ES" altLang="en-US" sz="6600" dirty="0">
                <a:solidFill>
                  <a:srgbClr val="000000"/>
                </a:solidFill>
                <a:latin typeface="Forte" pitchFamily="66" charset="0"/>
                <a:cs typeface="Arial" charset="0"/>
              </a:rPr>
              <a:t> </a:t>
            </a:r>
          </a:p>
          <a:p>
            <a:r>
              <a:rPr lang="es-ES" altLang="en-US" sz="6600" dirty="0">
                <a:solidFill>
                  <a:srgbClr val="000000"/>
                </a:solidFill>
                <a:latin typeface="Forte" pitchFamily="66" charset="0"/>
                <a:cs typeface="Arial" charset="0"/>
              </a:rPr>
              <a:t>                 </a:t>
            </a:r>
            <a:r>
              <a:rPr lang="es-ES" altLang="en-US" sz="6600" dirty="0">
                <a:latin typeface="Forte" pitchFamily="66" charset="0"/>
                <a:cs typeface="Arial" charset="0"/>
              </a:rPr>
              <a:t>diez en punto</a:t>
            </a:r>
            <a:endParaRPr lang="es-ES" altLang="en-US" sz="6600" dirty="0">
              <a:solidFill>
                <a:srgbClr val="FF99FF"/>
              </a:solidFill>
              <a:latin typeface="Forte" pitchFamily="66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2BF2F97A-8FEB-81AB-CA94-A75FE54309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43608" y="855823"/>
            <a:ext cx="4320704" cy="1398587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Novena </a:t>
            </a:r>
            <a:r>
              <a:rPr lang="en-US" altLang="en-US" dirty="0" err="1">
                <a:latin typeface="Comic Sans MS" panose="030F0702030302020204" pitchFamily="66" charset="0"/>
              </a:rPr>
              <a:t>semana</a:t>
            </a:r>
            <a:endParaRPr lang="en-US" altLang="en-US" dirty="0">
              <a:latin typeface="Comic Sans MS" panose="030F0702030302020204" pitchFamily="66" charset="0"/>
            </a:endParaRPr>
          </a:p>
        </p:txBody>
      </p:sp>
      <p:pic>
        <p:nvPicPr>
          <p:cNvPr id="27651" name="Picture 18">
            <a:extLst>
              <a:ext uri="{FF2B5EF4-FFF2-40B4-BE49-F238E27FC236}">
                <a16:creationId xmlns:a16="http://schemas.microsoft.com/office/drawing/2014/main" id="{D53B365B-E140-72FE-5C13-B360EF233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366" y="188640"/>
            <a:ext cx="4203180" cy="6336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6" descr="Resultado de imagen de mapa de españa">
            <a:extLst>
              <a:ext uri="{FF2B5EF4-FFF2-40B4-BE49-F238E27FC236}">
                <a16:creationId xmlns:a16="http://schemas.microsoft.com/office/drawing/2014/main" id="{BB2A6519-08B7-CF00-04F0-8AF525C71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852738"/>
            <a:ext cx="38735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spot_the_differe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85693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9408" y="5544069"/>
            <a:ext cx="1719745" cy="119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FEED755-6981-4B99-924C-70A3D130DBFC}"/>
              </a:ext>
            </a:extLst>
          </p:cNvPr>
          <p:cNvSpPr txBox="1"/>
          <p:nvPr/>
        </p:nvSpPr>
        <p:spPr>
          <a:xfrm>
            <a:off x="251520" y="472440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8E8947-D0FC-4BDC-ACD5-BB1A9CC26508}"/>
              </a:ext>
            </a:extLst>
          </p:cNvPr>
          <p:cNvSpPr txBox="1"/>
          <p:nvPr/>
        </p:nvSpPr>
        <p:spPr>
          <a:xfrm>
            <a:off x="251520" y="4869160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Anciana</a:t>
            </a:r>
            <a:r>
              <a:rPr lang="en-GB" dirty="0"/>
              <a:t>, </a:t>
            </a:r>
            <a:r>
              <a:rPr lang="en-GB" dirty="0" err="1"/>
              <a:t>cinta</a:t>
            </a:r>
            <a:r>
              <a:rPr lang="en-GB" dirty="0"/>
              <a:t>, </a:t>
            </a:r>
            <a:r>
              <a:rPr lang="en-GB" dirty="0" err="1"/>
              <a:t>reloj</a:t>
            </a:r>
            <a:r>
              <a:rPr lang="en-GB" dirty="0"/>
              <a:t>, </a:t>
            </a:r>
            <a:r>
              <a:rPr lang="en-GB" dirty="0" err="1"/>
              <a:t>alacena</a:t>
            </a:r>
            <a:r>
              <a:rPr lang="en-GB"/>
              <a:t>, perillas </a:t>
            </a:r>
            <a:r>
              <a:rPr lang="en-GB" dirty="0" err="1"/>
              <a:t>redondas</a:t>
            </a:r>
            <a:r>
              <a:rPr lang="en-GB" dirty="0"/>
              <a:t>, </a:t>
            </a:r>
            <a:r>
              <a:rPr lang="en-GB" dirty="0" err="1"/>
              <a:t>cuchara</a:t>
            </a:r>
            <a:r>
              <a:rPr lang="en-GB" dirty="0"/>
              <a:t>, </a:t>
            </a:r>
            <a:r>
              <a:rPr lang="en-GB" dirty="0" err="1"/>
              <a:t>cuchillo</a:t>
            </a:r>
            <a:r>
              <a:rPr lang="en-GB" dirty="0"/>
              <a:t>, </a:t>
            </a:r>
            <a:r>
              <a:rPr lang="en-GB" dirty="0" err="1"/>
              <a:t>tenedor</a:t>
            </a:r>
            <a:r>
              <a:rPr lang="en-GB" dirty="0"/>
              <a:t>, </a:t>
            </a:r>
            <a:r>
              <a:rPr lang="en-GB" dirty="0" err="1"/>
              <a:t>chupete</a:t>
            </a:r>
            <a:endParaRPr lang="en-GB" dirty="0"/>
          </a:p>
          <a:p>
            <a:r>
              <a:rPr lang="en-GB" dirty="0" err="1"/>
              <a:t>Chupar</a:t>
            </a:r>
            <a:r>
              <a:rPr lang="en-GB" dirty="0"/>
              <a:t> – </a:t>
            </a:r>
            <a:r>
              <a:rPr lang="en-GB" dirty="0" err="1"/>
              <a:t>chupo</a:t>
            </a:r>
            <a:r>
              <a:rPr lang="en-GB" dirty="0"/>
              <a:t>, </a:t>
            </a:r>
            <a:r>
              <a:rPr lang="en-GB" dirty="0" err="1"/>
              <a:t>chupas</a:t>
            </a:r>
            <a:r>
              <a:rPr lang="en-GB" dirty="0"/>
              <a:t>, etc.</a:t>
            </a:r>
          </a:p>
          <a:p>
            <a:r>
              <a:rPr lang="en-GB" dirty="0" err="1"/>
              <a:t>Cuadro</a:t>
            </a:r>
            <a:endParaRPr lang="en-GB" dirty="0"/>
          </a:p>
          <a:p>
            <a:r>
              <a:rPr lang="en-GB" dirty="0" err="1"/>
              <a:t>Muñeca</a:t>
            </a:r>
            <a:r>
              <a:rPr lang="en-GB" dirty="0"/>
              <a:t> = doll, wrist</a:t>
            </a:r>
          </a:p>
        </p:txBody>
      </p:sp>
    </p:spTree>
    <p:extLst>
      <p:ext uri="{BB962C8B-B14F-4D97-AF65-F5344CB8AC3E}">
        <p14:creationId xmlns:p14="http://schemas.microsoft.com/office/powerpoint/2010/main" val="3424564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E3AFDC-B2FC-C9C4-92CA-EDF013BA3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20808"/>
            <a:ext cx="5400600" cy="5700480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BC3516-0210-3161-CEED-D88F875853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0007" y="0"/>
            <a:ext cx="3109229" cy="42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29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DF892-1D82-BC96-9AD8-40D8817FE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1346" y="444736"/>
            <a:ext cx="3876182" cy="764704"/>
          </a:xfrm>
        </p:spPr>
        <p:txBody>
          <a:bodyPr/>
          <a:lstStyle/>
          <a:p>
            <a:pPr algn="l"/>
            <a:r>
              <a:rPr lang="en-GB" sz="2800" dirty="0" err="1">
                <a:latin typeface="Comic Sans MS" panose="030F0702030302020204" pitchFamily="66" charset="0"/>
              </a:rPr>
              <a:t>Adverbios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br>
              <a:rPr lang="en-GB" sz="2800" dirty="0">
                <a:latin typeface="Comic Sans MS" panose="030F0702030302020204" pitchFamily="66" charset="0"/>
              </a:rPr>
            </a:br>
            <a:r>
              <a:rPr lang="en-GB" sz="2800" dirty="0" err="1">
                <a:latin typeface="Comic Sans MS" panose="030F0702030302020204" pitchFamily="66" charset="0"/>
              </a:rPr>
              <a:t>modifican</a:t>
            </a:r>
            <a:r>
              <a:rPr lang="en-GB" sz="2800" dirty="0"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053542B-AC73-6DA3-5F48-F5F69AC84EBA}"/>
              </a:ext>
            </a:extLst>
          </p:cNvPr>
          <p:cNvSpPr txBox="1">
            <a:spLocks/>
          </p:cNvSpPr>
          <p:nvPr/>
        </p:nvSpPr>
        <p:spPr bwMode="auto">
          <a:xfrm>
            <a:off x="165940" y="5701898"/>
            <a:ext cx="1606190" cy="51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kern="0" dirty="0">
                <a:solidFill>
                  <a:srgbClr val="993300"/>
                </a:solidFill>
                <a:latin typeface="Comic Sans MS" panose="030F0702030302020204" pitchFamily="66" charset="0"/>
              </a:rPr>
              <a:t>Modo</a:t>
            </a:r>
            <a:endParaRPr lang="en-GB" kern="0" dirty="0">
              <a:solidFill>
                <a:srgbClr val="99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B7D11D4-58B8-2FEF-11C9-A2D5CAF2D3E7}"/>
              </a:ext>
            </a:extLst>
          </p:cNvPr>
          <p:cNvSpPr txBox="1">
            <a:spLocks/>
          </p:cNvSpPr>
          <p:nvPr/>
        </p:nvSpPr>
        <p:spPr bwMode="auto">
          <a:xfrm>
            <a:off x="4184162" y="764704"/>
            <a:ext cx="208823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kern="0" dirty="0" err="1">
                <a:solidFill>
                  <a:srgbClr val="993300"/>
                </a:solidFill>
                <a:latin typeface="Comic Sans MS" panose="030F0702030302020204" pitchFamily="66" charset="0"/>
              </a:rPr>
              <a:t>Cantidad</a:t>
            </a:r>
            <a:endParaRPr lang="en-GB" kern="0" dirty="0">
              <a:solidFill>
                <a:srgbClr val="99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CFA6A4A-D222-F4B6-391A-643789C1C6A5}"/>
              </a:ext>
            </a:extLst>
          </p:cNvPr>
          <p:cNvSpPr txBox="1">
            <a:spLocks/>
          </p:cNvSpPr>
          <p:nvPr/>
        </p:nvSpPr>
        <p:spPr bwMode="auto">
          <a:xfrm>
            <a:off x="4272006" y="3999577"/>
            <a:ext cx="208823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kern="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Tiempo</a:t>
            </a:r>
            <a:endParaRPr lang="en-GB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7F3A1A4-6A3D-224F-3208-B336EE42C5D3}"/>
              </a:ext>
            </a:extLst>
          </p:cNvPr>
          <p:cNvSpPr txBox="1">
            <a:spLocks/>
          </p:cNvSpPr>
          <p:nvPr/>
        </p:nvSpPr>
        <p:spPr bwMode="auto">
          <a:xfrm>
            <a:off x="242140" y="2852936"/>
            <a:ext cx="119117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kern="0" dirty="0">
                <a:solidFill>
                  <a:srgbClr val="336600"/>
                </a:solidFill>
                <a:latin typeface="Comic Sans MS" panose="030F0702030302020204" pitchFamily="66" charset="0"/>
              </a:rPr>
              <a:t>Lugar</a:t>
            </a:r>
            <a:endParaRPr lang="en-GB" kern="0" dirty="0">
              <a:solidFill>
                <a:srgbClr val="33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13EE62B9-3BF7-7F8C-20C0-0F5991BDD070}"/>
              </a:ext>
            </a:extLst>
          </p:cNvPr>
          <p:cNvSpPr/>
          <p:nvPr/>
        </p:nvSpPr>
        <p:spPr>
          <a:xfrm>
            <a:off x="6072206" y="51328"/>
            <a:ext cx="459353" cy="21857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37D627A7-C5BE-8309-CFBF-AC5415DB0777}"/>
              </a:ext>
            </a:extLst>
          </p:cNvPr>
          <p:cNvSpPr/>
          <p:nvPr/>
        </p:nvSpPr>
        <p:spPr>
          <a:xfrm>
            <a:off x="6222823" y="2182969"/>
            <a:ext cx="668459" cy="452431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CA19B1-6839-20D6-5AE0-D2FA21294D6F}"/>
              </a:ext>
            </a:extLst>
          </p:cNvPr>
          <p:cNvSpPr txBox="1"/>
          <p:nvPr/>
        </p:nvSpPr>
        <p:spPr>
          <a:xfrm>
            <a:off x="6487292" y="0"/>
            <a:ext cx="24212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993300"/>
                </a:solidFill>
                <a:latin typeface="Comic Sans MS" panose="030F0702030302020204" pitchFamily="66" charset="0"/>
              </a:rPr>
              <a:t>Bastante</a:t>
            </a:r>
            <a:endParaRPr lang="en-GB" sz="2400" dirty="0">
              <a:solidFill>
                <a:srgbClr val="993300"/>
              </a:solidFill>
              <a:latin typeface="Comic Sans MS" panose="030F0702030302020204" pitchFamily="66" charset="0"/>
            </a:endParaRPr>
          </a:p>
          <a:p>
            <a:r>
              <a:rPr lang="en-GB" sz="2400" dirty="0" err="1">
                <a:solidFill>
                  <a:srgbClr val="993300"/>
                </a:solidFill>
                <a:latin typeface="Comic Sans MS" panose="030F0702030302020204" pitchFamily="66" charset="0"/>
              </a:rPr>
              <a:t>Demasiado</a:t>
            </a:r>
            <a:endParaRPr lang="en-GB" sz="2400" dirty="0">
              <a:solidFill>
                <a:srgbClr val="993300"/>
              </a:solidFill>
              <a:latin typeface="Comic Sans MS" panose="030F0702030302020204" pitchFamily="66" charset="0"/>
            </a:endParaRPr>
          </a:p>
          <a:p>
            <a:r>
              <a:rPr lang="en-GB" sz="2400" dirty="0">
                <a:solidFill>
                  <a:srgbClr val="993300"/>
                </a:solidFill>
                <a:latin typeface="Comic Sans MS" panose="030F0702030302020204" pitchFamily="66" charset="0"/>
              </a:rPr>
              <a:t>Menos</a:t>
            </a:r>
          </a:p>
          <a:p>
            <a:r>
              <a:rPr lang="en-GB" sz="2400" dirty="0">
                <a:solidFill>
                  <a:srgbClr val="993300"/>
                </a:solidFill>
                <a:latin typeface="Comic Sans MS" panose="030F0702030302020204" pitchFamily="66" charset="0"/>
              </a:rPr>
              <a:t>Mucho</a:t>
            </a:r>
          </a:p>
          <a:p>
            <a:r>
              <a:rPr lang="en-GB" sz="2400" dirty="0">
                <a:solidFill>
                  <a:srgbClr val="993300"/>
                </a:solidFill>
                <a:latin typeface="Comic Sans MS" panose="030F0702030302020204" pitchFamily="66" charset="0"/>
              </a:rPr>
              <a:t>Muy</a:t>
            </a:r>
          </a:p>
          <a:p>
            <a:r>
              <a:rPr lang="en-GB" sz="2400" dirty="0">
                <a:solidFill>
                  <a:srgbClr val="993300"/>
                </a:solidFill>
                <a:latin typeface="Comic Sans MS" panose="030F0702030302020204" pitchFamily="66" charset="0"/>
              </a:rPr>
              <a:t>Poco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75B364-FFF1-1A42-4E99-710135077F4F}"/>
              </a:ext>
            </a:extLst>
          </p:cNvPr>
          <p:cNvSpPr txBox="1"/>
          <p:nvPr/>
        </p:nvSpPr>
        <p:spPr>
          <a:xfrm>
            <a:off x="1801867" y="1644459"/>
            <a:ext cx="163407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336600"/>
                </a:solidFill>
                <a:latin typeface="Comic Sans MS" panose="030F0702030302020204" pitchFamily="66" charset="0"/>
              </a:rPr>
              <a:t>Abajo</a:t>
            </a:r>
          </a:p>
          <a:p>
            <a:r>
              <a:rPr lang="en-GB" sz="2000" dirty="0" err="1">
                <a:solidFill>
                  <a:srgbClr val="336600"/>
                </a:solidFill>
                <a:latin typeface="Comic Sans MS" panose="030F0702030302020204" pitchFamily="66" charset="0"/>
              </a:rPr>
              <a:t>Aquí</a:t>
            </a:r>
            <a:endParaRPr lang="en-GB" sz="2000" dirty="0">
              <a:solidFill>
                <a:srgbClr val="336600"/>
              </a:solidFill>
              <a:latin typeface="Comic Sans MS" panose="030F0702030302020204" pitchFamily="66" charset="0"/>
            </a:endParaRPr>
          </a:p>
          <a:p>
            <a:r>
              <a:rPr lang="en-GB" sz="2000" dirty="0" err="1">
                <a:solidFill>
                  <a:srgbClr val="336600"/>
                </a:solidFill>
                <a:latin typeface="Comic Sans MS" panose="030F0702030302020204" pitchFamily="66" charset="0"/>
              </a:rPr>
              <a:t>Afuera</a:t>
            </a:r>
            <a:endParaRPr lang="en-GB" sz="2000" dirty="0">
              <a:solidFill>
                <a:srgbClr val="336600"/>
              </a:solidFill>
              <a:latin typeface="Comic Sans MS" panose="030F0702030302020204" pitchFamily="66" charset="0"/>
            </a:endParaRPr>
          </a:p>
          <a:p>
            <a:r>
              <a:rPr lang="en-GB" sz="2000" dirty="0" err="1">
                <a:solidFill>
                  <a:srgbClr val="336600"/>
                </a:solidFill>
                <a:latin typeface="Comic Sans MS" panose="030F0702030302020204" pitchFamily="66" charset="0"/>
              </a:rPr>
              <a:t>Allá</a:t>
            </a:r>
            <a:endParaRPr lang="en-GB" sz="2000" dirty="0">
              <a:solidFill>
                <a:srgbClr val="336600"/>
              </a:solidFill>
              <a:latin typeface="Comic Sans MS" panose="030F0702030302020204" pitchFamily="66" charset="0"/>
            </a:endParaRPr>
          </a:p>
          <a:p>
            <a:r>
              <a:rPr lang="en-GB" sz="2000" dirty="0">
                <a:solidFill>
                  <a:srgbClr val="336600"/>
                </a:solidFill>
                <a:latin typeface="Comic Sans MS" panose="030F0702030302020204" pitchFamily="66" charset="0"/>
              </a:rPr>
              <a:t>Arriba</a:t>
            </a:r>
          </a:p>
          <a:p>
            <a:r>
              <a:rPr lang="en-GB" sz="2000" dirty="0" err="1">
                <a:solidFill>
                  <a:srgbClr val="336600"/>
                </a:solidFill>
                <a:latin typeface="Comic Sans MS" panose="030F0702030302020204" pitchFamily="66" charset="0"/>
              </a:rPr>
              <a:t>Cerca</a:t>
            </a:r>
            <a:endParaRPr lang="en-GB" sz="2000" dirty="0">
              <a:solidFill>
                <a:srgbClr val="336600"/>
              </a:solidFill>
              <a:latin typeface="Comic Sans MS" panose="030F0702030302020204" pitchFamily="66" charset="0"/>
            </a:endParaRPr>
          </a:p>
          <a:p>
            <a:r>
              <a:rPr lang="en-GB" sz="2000" dirty="0" err="1">
                <a:solidFill>
                  <a:srgbClr val="336600"/>
                </a:solidFill>
                <a:latin typeface="Comic Sans MS" panose="030F0702030302020204" pitchFamily="66" charset="0"/>
              </a:rPr>
              <a:t>Debajo</a:t>
            </a:r>
            <a:endParaRPr lang="en-GB" sz="2000" dirty="0">
              <a:solidFill>
                <a:srgbClr val="336600"/>
              </a:solidFill>
              <a:latin typeface="Comic Sans MS" panose="030F0702030302020204" pitchFamily="66" charset="0"/>
            </a:endParaRPr>
          </a:p>
          <a:p>
            <a:r>
              <a:rPr lang="en-GB" sz="2000" dirty="0" err="1">
                <a:solidFill>
                  <a:srgbClr val="336600"/>
                </a:solidFill>
                <a:latin typeface="Comic Sans MS" panose="030F0702030302020204" pitchFamily="66" charset="0"/>
              </a:rPr>
              <a:t>Delante</a:t>
            </a:r>
            <a:endParaRPr lang="en-GB" sz="2000" dirty="0">
              <a:solidFill>
                <a:srgbClr val="336600"/>
              </a:solidFill>
              <a:latin typeface="Comic Sans MS" panose="030F0702030302020204" pitchFamily="66" charset="0"/>
            </a:endParaRPr>
          </a:p>
          <a:p>
            <a:r>
              <a:rPr lang="en-GB" sz="2000" dirty="0" err="1">
                <a:solidFill>
                  <a:srgbClr val="336600"/>
                </a:solidFill>
                <a:latin typeface="Comic Sans MS" panose="030F0702030302020204" pitchFamily="66" charset="0"/>
              </a:rPr>
              <a:t>Detrás</a:t>
            </a:r>
            <a:endParaRPr lang="en-GB" sz="2000" dirty="0">
              <a:solidFill>
                <a:srgbClr val="336600"/>
              </a:solidFill>
              <a:latin typeface="Comic Sans MS" panose="030F0702030302020204" pitchFamily="66" charset="0"/>
            </a:endParaRPr>
          </a:p>
          <a:p>
            <a:r>
              <a:rPr lang="en-GB" sz="2000" dirty="0" err="1">
                <a:solidFill>
                  <a:srgbClr val="336600"/>
                </a:solidFill>
                <a:latin typeface="Comic Sans MS" panose="030F0702030302020204" pitchFamily="66" charset="0"/>
              </a:rPr>
              <a:t>Lejos</a:t>
            </a:r>
            <a:endParaRPr lang="en-GB" sz="2000" dirty="0">
              <a:solidFill>
                <a:srgbClr val="33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52807E87-0ABB-B571-4489-D8E82A220B18}"/>
              </a:ext>
            </a:extLst>
          </p:cNvPr>
          <p:cNvSpPr/>
          <p:nvPr/>
        </p:nvSpPr>
        <p:spPr>
          <a:xfrm>
            <a:off x="1383623" y="1641488"/>
            <a:ext cx="418243" cy="31039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8630AC62-19DE-B3BB-46F2-8DC40C079200}"/>
              </a:ext>
            </a:extLst>
          </p:cNvPr>
          <p:cNvSpPr/>
          <p:nvPr/>
        </p:nvSpPr>
        <p:spPr>
          <a:xfrm>
            <a:off x="1667190" y="5373216"/>
            <a:ext cx="418243" cy="13367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4595FF-514F-64C3-DF97-542233BEB886}"/>
              </a:ext>
            </a:extLst>
          </p:cNvPr>
          <p:cNvSpPr txBox="1"/>
          <p:nvPr/>
        </p:nvSpPr>
        <p:spPr>
          <a:xfrm>
            <a:off x="6891282" y="2237118"/>
            <a:ext cx="32681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Ahora</a:t>
            </a:r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Ayer</a:t>
            </a:r>
          </a:p>
          <a:p>
            <a:r>
              <a:rPr lang="en-GB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Anoche</a:t>
            </a:r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Anteayer</a:t>
            </a:r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Después</a:t>
            </a:r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Luego</a:t>
            </a:r>
          </a:p>
          <a:p>
            <a:r>
              <a:rPr lang="en-GB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Nunca</a:t>
            </a:r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Siempre</a:t>
            </a:r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Tarde</a:t>
            </a:r>
          </a:p>
          <a:p>
            <a:r>
              <a:rPr lang="en-GB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Temprano</a:t>
            </a:r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Todavía</a:t>
            </a:r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Ya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202E10-CA48-0FF7-5F5C-62629C790B1B}"/>
              </a:ext>
            </a:extLst>
          </p:cNvPr>
          <p:cNvSpPr txBox="1"/>
          <p:nvPr/>
        </p:nvSpPr>
        <p:spPr>
          <a:xfrm>
            <a:off x="1864189" y="5204266"/>
            <a:ext cx="172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Bien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Mal</a:t>
            </a:r>
          </a:p>
          <a:p>
            <a:r>
              <a:rPr lang="en-GB" sz="2400" dirty="0" err="1">
                <a:latin typeface="Comic Sans MS" panose="030F0702030302020204" pitchFamily="66" charset="0"/>
              </a:rPr>
              <a:t>Así</a:t>
            </a:r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err="1">
                <a:latin typeface="Comic Sans MS" panose="030F0702030302020204" pitchFamily="66" charset="0"/>
              </a:rPr>
              <a:t>Despacio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4CA7C3-C97D-0B16-8B2B-ED5710A3C189}"/>
              </a:ext>
            </a:extLst>
          </p:cNvPr>
          <p:cNvSpPr txBox="1"/>
          <p:nvPr/>
        </p:nvSpPr>
        <p:spPr>
          <a:xfrm>
            <a:off x="1906745" y="124528"/>
            <a:ext cx="249334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rgbClr val="FF33CC"/>
                </a:solidFill>
                <a:latin typeface="Comic Sans MS" panose="030F0702030302020204" pitchFamily="66" charset="0"/>
              </a:rPr>
              <a:t>Verbos</a:t>
            </a:r>
            <a:endParaRPr lang="en-GB" sz="2800" dirty="0">
              <a:solidFill>
                <a:srgbClr val="FF33CC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rgbClr val="FF33CC"/>
                </a:solidFill>
                <a:latin typeface="Comic Sans MS" panose="030F0702030302020204" pitchFamily="66" charset="0"/>
              </a:rPr>
              <a:t>Adjetivos</a:t>
            </a:r>
            <a:endParaRPr lang="en-GB" sz="2800" dirty="0">
              <a:solidFill>
                <a:srgbClr val="FF33CC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rgbClr val="FF33CC"/>
                </a:solidFill>
                <a:latin typeface="Comic Sans MS" panose="030F0702030302020204" pitchFamily="66" charset="0"/>
              </a:rPr>
              <a:t>Adverbios</a:t>
            </a:r>
            <a:endParaRPr lang="en-GB" sz="2800" dirty="0">
              <a:solidFill>
                <a:srgbClr val="FF33CC"/>
              </a:solidFill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69943F-02D1-4BAD-A261-DF885759D285}"/>
              </a:ext>
            </a:extLst>
          </p:cNvPr>
          <p:cNvSpPr txBox="1"/>
          <p:nvPr/>
        </p:nvSpPr>
        <p:spPr>
          <a:xfrm>
            <a:off x="3752683" y="1721872"/>
            <a:ext cx="24933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Llueve</a:t>
            </a:r>
            <a:r>
              <a:rPr lang="en-GB" dirty="0"/>
              <a:t> </a:t>
            </a:r>
            <a:r>
              <a:rPr lang="en-GB" dirty="0" err="1"/>
              <a:t>mucho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Mucha</a:t>
            </a:r>
            <a:r>
              <a:rPr lang="en-GB" dirty="0"/>
              <a:t> Lluvia</a:t>
            </a:r>
          </a:p>
          <a:p>
            <a:r>
              <a:rPr lang="en-GB" dirty="0" err="1"/>
              <a:t>Mucho</a:t>
            </a:r>
            <a:r>
              <a:rPr lang="en-GB" dirty="0"/>
              <a:t> </a:t>
            </a:r>
            <a:r>
              <a:rPr lang="en-GB" dirty="0" err="1"/>
              <a:t>ruido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50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 animBg="1"/>
      <p:bldP spid="10" grpId="0" animBg="1"/>
      <p:bldP spid="11" grpId="0"/>
      <p:bldP spid="12" grpId="0"/>
      <p:bldP spid="13" grpId="0" animBg="1"/>
      <p:bldP spid="14" grpId="0" animBg="1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B84FD11C-959D-6A42-5EED-1ECE1B15AFF7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611188" y="2370138"/>
            <a:ext cx="8532812" cy="4198937"/>
          </a:xfrm>
        </p:spPr>
        <p:txBody>
          <a:bodyPr rtlCol="0">
            <a:normAutofit fontScale="92500" lnSpcReduction="1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altLang="en-US" sz="5400" dirty="0">
                <a:solidFill>
                  <a:srgbClr val="0066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Drop  </a:t>
            </a:r>
            <a:r>
              <a:rPr lang="pt-BR" altLang="en-US" sz="6600" b="1" dirty="0">
                <a:solidFill>
                  <a:srgbClr val="0066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ar	   </a:t>
            </a:r>
            <a:r>
              <a:rPr lang="pt-BR" altLang="en-US" sz="6600" dirty="0">
                <a:latin typeface="Comic Sans MS" panose="030F0702030302020204" pitchFamily="66" charset="0"/>
                <a:sym typeface="Symbol" panose="05050102010706020507" pitchFamily="18" charset="2"/>
              </a:rPr>
              <a:t>+</a:t>
            </a:r>
            <a:r>
              <a:rPr lang="pt-BR" altLang="en-US" sz="5400" dirty="0">
                <a:latin typeface="Comic Sans MS" panose="030F0702030302020204" pitchFamily="66" charset="0"/>
                <a:sym typeface="Symbol" panose="05050102010706020507" pitchFamily="18" charset="2"/>
              </a:rPr>
              <a:t>   </a:t>
            </a:r>
            <a:r>
              <a:rPr lang="pt-BR" altLang="en-US" sz="5400" b="1" dirty="0">
                <a:solidFill>
                  <a:srgbClr val="0066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	</a:t>
            </a:r>
            <a:r>
              <a:rPr lang="pt-BR" altLang="en-US" sz="8000" dirty="0">
                <a:solidFill>
                  <a:srgbClr val="00206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…é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pt-BR" altLang="en-US" sz="5400" b="1" dirty="0">
              <a:solidFill>
                <a:srgbClr val="006600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pt-BR" altLang="en-US" sz="5400" b="1" dirty="0">
                <a:solidFill>
                  <a:srgbClr val="0066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 </a:t>
            </a:r>
            <a:r>
              <a:rPr lang="pt-BR" altLang="en-US" sz="6600" b="1" dirty="0">
                <a:solidFill>
                  <a:srgbClr val="0066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er/ir</a:t>
            </a:r>
            <a:r>
              <a:rPr lang="pt-BR" altLang="en-US" sz="6600" b="1" dirty="0"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pt-BR" altLang="en-US" sz="7200" dirty="0">
                <a:latin typeface="Comic Sans MS" panose="030F0702030302020204" pitchFamily="66" charset="0"/>
                <a:sym typeface="Symbol" panose="05050102010706020507" pitchFamily="18" charset="2"/>
              </a:rPr>
              <a:t>+     </a:t>
            </a:r>
            <a:r>
              <a:rPr lang="pt-BR" altLang="en-US" sz="8000" dirty="0">
                <a:solidFill>
                  <a:srgbClr val="00206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…í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pt-BR" altLang="en-US" sz="6000" dirty="0">
                <a:solidFill>
                  <a:srgbClr val="00206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						</a:t>
            </a:r>
            <a:endParaRPr lang="en-GB" altLang="en-US" sz="6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4D4148-DA38-AB6B-087F-4AA023748AC7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0" y="309563"/>
            <a:ext cx="9144000" cy="225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pt-BR" altLang="en-US" sz="600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						</a:t>
            </a:r>
            <a:endParaRPr lang="en-GB" altLang="en-US" sz="600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4276" name="TextBox 1">
            <a:extLst>
              <a:ext uri="{FF2B5EF4-FFF2-40B4-BE49-F238E27FC236}">
                <a16:creationId xmlns:a16="http://schemas.microsoft.com/office/drawing/2014/main" id="{0D6CFC13-FC63-6D27-5C00-CCD198F3E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8066088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en-US" sz="480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The past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en-US" sz="2800" b="1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1st. person singular </a:t>
            </a:r>
            <a:r>
              <a:rPr lang="pt-BR" altLang="en-US" sz="280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 panose="05050102010706020507" pitchFamily="18" charset="2"/>
              </a:rPr>
              <a:t>only</a:t>
            </a:r>
            <a:endParaRPr lang="en-US" altLang="en-US" sz="280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CF2652-16D2-DF90-97FE-F4D350CDD76C}"/>
              </a:ext>
            </a:extLst>
          </p:cNvPr>
          <p:cNvSpPr/>
          <p:nvPr/>
        </p:nvSpPr>
        <p:spPr>
          <a:xfrm>
            <a:off x="250825" y="87313"/>
            <a:ext cx="3744913" cy="62785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833120" indent="-514350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Gastar	</a:t>
            </a:r>
          </a:p>
          <a:p>
            <a:pPr marL="833120" indent="-514350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Trabajar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3.  Desayunar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4.  </a:t>
            </a:r>
            <a:r>
              <a:rPr lang="en-GB" sz="3200" dirty="0" err="1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Pensar</a:t>
            </a:r>
            <a:endParaRPr lang="en-GB" sz="3200" dirty="0">
              <a:solidFill>
                <a:srgbClr val="000000"/>
              </a:solidFill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5.  </a:t>
            </a:r>
            <a:r>
              <a:rPr lang="en-GB" sz="3200" dirty="0" err="1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Cooperar</a:t>
            </a: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                  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6.  </a:t>
            </a:r>
            <a:r>
              <a:rPr lang="en-GB" sz="3200" dirty="0" err="1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Cenar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7.  Lavar</a:t>
            </a:r>
            <a:r>
              <a:rPr lang="es-ES" sz="3200" b="1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se</a:t>
            </a: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                   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8.   Duchar</a:t>
            </a:r>
            <a:r>
              <a:rPr lang="es-ES" sz="3200" b="1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se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b="1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</a:t>
            </a: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9.  Levantar</a:t>
            </a:r>
            <a:r>
              <a:rPr lang="es-ES" sz="3200" b="1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se</a:t>
            </a: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             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10.   Acostar</a:t>
            </a:r>
            <a:r>
              <a:rPr lang="es-ES" sz="3200" b="1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se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0907AF-F15A-C38F-1CF0-3D4E80E7D70A}"/>
              </a:ext>
            </a:extLst>
          </p:cNvPr>
          <p:cNvSpPr/>
          <p:nvPr/>
        </p:nvSpPr>
        <p:spPr>
          <a:xfrm>
            <a:off x="4716463" y="87313"/>
            <a:ext cx="3743325" cy="62785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833120" indent="-514350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Gast</a:t>
            </a:r>
            <a:r>
              <a:rPr lang="es-ES" sz="3200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é</a:t>
            </a: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	</a:t>
            </a:r>
          </a:p>
          <a:p>
            <a:pPr marL="833120" indent="-514350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3200" dirty="0" err="1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Trabaj</a:t>
            </a:r>
            <a:r>
              <a:rPr lang="es-ES" sz="3200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é</a:t>
            </a:r>
          </a:p>
          <a:p>
            <a:pPr marL="833120" indent="-514350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3200" dirty="0" err="1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Desayun</a:t>
            </a:r>
            <a:r>
              <a:rPr lang="es-ES" sz="3200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é</a:t>
            </a: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	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4.  </a:t>
            </a: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Pens</a:t>
            </a:r>
            <a:r>
              <a:rPr lang="es-ES" sz="3200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é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5.  Cooper</a:t>
            </a:r>
            <a:r>
              <a:rPr lang="es-ES" sz="3200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é</a:t>
            </a: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                  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6.  Cen</a:t>
            </a:r>
            <a:r>
              <a:rPr lang="es-ES" sz="3200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é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7. </a:t>
            </a:r>
            <a:r>
              <a:rPr lang="es-ES" sz="3200" b="1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Me </a:t>
            </a: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l</a:t>
            </a:r>
            <a:r>
              <a:rPr lang="es-ES" sz="3200" dirty="0" err="1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av</a:t>
            </a:r>
            <a:r>
              <a:rPr lang="es-ES" sz="3200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é</a:t>
            </a: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             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8. </a:t>
            </a:r>
            <a:r>
              <a:rPr lang="es-ES" sz="3200" b="1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Me </a:t>
            </a:r>
            <a:r>
              <a:rPr lang="es-ES" sz="3200" dirty="0" err="1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duch</a:t>
            </a:r>
            <a:r>
              <a:rPr lang="es-ES" sz="3200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é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b="1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</a:t>
            </a: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9. </a:t>
            </a:r>
            <a:r>
              <a:rPr lang="es-ES" sz="3200" b="1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Me </a:t>
            </a:r>
            <a:r>
              <a:rPr lang="es-ES" sz="3200" dirty="0" err="1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levant</a:t>
            </a:r>
            <a:r>
              <a:rPr lang="es-ES" sz="3200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é</a:t>
            </a: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               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10.  </a:t>
            </a:r>
            <a:r>
              <a:rPr lang="es-ES" sz="3200" b="1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Me </a:t>
            </a:r>
            <a:r>
              <a:rPr lang="es-ES" sz="3200" dirty="0" err="1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acost</a:t>
            </a:r>
            <a:r>
              <a:rPr lang="es-ES" sz="3200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é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E5B793-A0C7-56F4-4E5E-C17B9140BD66}"/>
              </a:ext>
            </a:extLst>
          </p:cNvPr>
          <p:cNvSpPr/>
          <p:nvPr/>
        </p:nvSpPr>
        <p:spPr>
          <a:xfrm>
            <a:off x="250825" y="87313"/>
            <a:ext cx="4033838" cy="62785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833120" indent="-514350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 Agradecer	</a:t>
            </a:r>
          </a:p>
          <a:p>
            <a:pPr marL="318770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2.  Abrir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   3.  Correr	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   4.  </a:t>
            </a: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Leer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   5.  </a:t>
            </a:r>
            <a:r>
              <a:rPr lang="en-GB" sz="3200" dirty="0" err="1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Creer</a:t>
            </a: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  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                     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   6. </a:t>
            </a: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Conocer   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   7. </a:t>
            </a:r>
            <a:r>
              <a:rPr lang="en-GB" sz="3200" dirty="0" err="1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Construir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   8. Dormir</a:t>
            </a:r>
            <a:r>
              <a:rPr lang="es-ES" sz="3200" b="1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se</a:t>
            </a: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                      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   9.  Vestir</a:t>
            </a:r>
            <a:r>
              <a:rPr lang="es-ES" sz="3200" b="1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se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3200" b="1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 </a:t>
            </a:r>
            <a:r>
              <a:rPr lang="es-ES" sz="32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/>
              </a:rPr>
              <a:t>10.  Divertir</a:t>
            </a:r>
            <a:r>
              <a:rPr lang="es-ES" sz="3200" b="1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se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4B4454-5D77-67D2-9285-C67B7CADE08B}"/>
              </a:ext>
            </a:extLst>
          </p:cNvPr>
          <p:cNvSpPr/>
          <p:nvPr/>
        </p:nvSpPr>
        <p:spPr>
          <a:xfrm>
            <a:off x="4716463" y="87313"/>
            <a:ext cx="3743325" cy="6278562"/>
          </a:xfrm>
          <a:prstGeom prst="rect">
            <a:avLst/>
          </a:prstGeom>
        </p:spPr>
        <p:txBody>
          <a:bodyPr>
            <a:spAutoFit/>
          </a:bodyPr>
          <a:lstStyle>
            <a:lvl1pPr marL="831850" indent="-5143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  <a:buFontTx/>
              <a:buAutoNum type="arabicPeriod"/>
            </a:pP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Agradec</a:t>
            </a:r>
            <a:r>
              <a:rPr lang="es-ES" altLang="en-US" sz="3200" b="1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Abr</a:t>
            </a:r>
            <a:r>
              <a:rPr lang="es-ES" altLang="en-US" sz="3200" b="1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Corr</a:t>
            </a:r>
            <a:r>
              <a:rPr lang="es-ES" altLang="en-US" sz="3200" b="1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</a:p>
          <a:p>
            <a:pPr>
              <a:spcAft>
                <a:spcPts val="600"/>
              </a:spcAft>
            </a:pP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  4.  </a:t>
            </a:r>
            <a:r>
              <a:rPr lang="en-GB" altLang="en-US" sz="320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Le</a:t>
            </a:r>
            <a:r>
              <a:rPr lang="es-ES" altLang="en-US" sz="3200" b="1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</a:p>
          <a:p>
            <a:pPr>
              <a:spcAft>
                <a:spcPts val="600"/>
              </a:spcAft>
            </a:pPr>
            <a:r>
              <a:rPr lang="en-GB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5.</a:t>
            </a:r>
            <a:r>
              <a:rPr lang="en-GB" altLang="en-US" sz="320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GB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Cre</a:t>
            </a:r>
            <a:r>
              <a:rPr lang="es-ES" altLang="en-US" sz="3200" b="1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lang="en-GB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</a:t>
            </a:r>
          </a:p>
          <a:p>
            <a:pPr>
              <a:spcAft>
                <a:spcPts val="600"/>
              </a:spcAft>
            </a:pPr>
            <a:r>
              <a:rPr lang="en-GB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                   </a:t>
            </a:r>
          </a:p>
          <a:p>
            <a:pPr>
              <a:spcAft>
                <a:spcPts val="600"/>
              </a:spcAft>
            </a:pPr>
            <a:r>
              <a:rPr lang="en-GB" altLang="en-US" sz="320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  6.  </a:t>
            </a:r>
            <a:r>
              <a:rPr lang="en-GB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Conoc</a:t>
            </a:r>
            <a:r>
              <a:rPr lang="es-ES" altLang="en-US" sz="3200" b="1">
                <a:solidFill>
                  <a:srgbClr val="00206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endParaRPr lang="es-ES" altLang="en-US" sz="3200" b="1">
              <a:solidFill>
                <a:srgbClr val="00206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7.  Constru</a:t>
            </a:r>
            <a:r>
              <a:rPr lang="es-ES" altLang="en-US" sz="3200" b="1">
                <a:solidFill>
                  <a:srgbClr val="00206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í</a:t>
            </a: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              </a:t>
            </a:r>
          </a:p>
          <a:p>
            <a:pPr>
              <a:spcAft>
                <a:spcPts val="600"/>
              </a:spcAft>
            </a:pP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8. </a:t>
            </a:r>
            <a:r>
              <a:rPr lang="es-ES" altLang="en-US" sz="3200" b="1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Me </a:t>
            </a: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dorm</a:t>
            </a:r>
            <a:r>
              <a:rPr lang="es-ES" altLang="en-US" sz="3200" b="1">
                <a:solidFill>
                  <a:srgbClr val="00206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í</a:t>
            </a:r>
          </a:p>
          <a:p>
            <a:pPr>
              <a:spcAft>
                <a:spcPts val="600"/>
              </a:spcAft>
            </a:pPr>
            <a:r>
              <a:rPr lang="es-ES" altLang="en-US" sz="3200" b="1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</a:t>
            </a: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9. </a:t>
            </a:r>
            <a:r>
              <a:rPr lang="es-ES" altLang="en-US" sz="3200" b="1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Me </a:t>
            </a: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vest</a:t>
            </a:r>
            <a:r>
              <a:rPr lang="es-ES" altLang="en-US" sz="3200" b="1">
                <a:solidFill>
                  <a:srgbClr val="00206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í</a:t>
            </a: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              </a:t>
            </a:r>
          </a:p>
          <a:p>
            <a:pPr>
              <a:spcAft>
                <a:spcPts val="600"/>
              </a:spcAft>
            </a:pP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10.  </a:t>
            </a:r>
            <a:r>
              <a:rPr lang="es-ES" altLang="en-US" sz="3200" b="1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Me </a:t>
            </a:r>
            <a:r>
              <a:rPr lang="es-ES" altLang="en-US" sz="320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divert</a:t>
            </a:r>
            <a:r>
              <a:rPr lang="es-ES" altLang="en-US" sz="3200" b="1">
                <a:solidFill>
                  <a:srgbClr val="00206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í</a:t>
            </a:r>
            <a:endParaRPr lang="en-US" altLang="en-US" sz="3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00928" y="-24335"/>
            <a:ext cx="18069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Dictado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8289" y="908720"/>
            <a:ext cx="3267567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Sus sue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ños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Vuelo de regreso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Saboreando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En vez de eso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Balnearios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Una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clavada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lvl="0">
              <a:spcAft>
                <a:spcPts val="1200"/>
              </a:spcAft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Ca</a:t>
            </a:r>
            <a:r>
              <a:rPr lang="es-ES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ñones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Bilbaínos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Bellas Artes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536048" y="707053"/>
            <a:ext cx="350044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  <a:defRPr/>
            </a:pPr>
            <a:r>
              <a:rPr lang="es-ES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Savouring</a:t>
            </a:r>
            <a:r>
              <a:rPr lang="es-ES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, </a:t>
            </a:r>
            <a:r>
              <a:rPr lang="es-ES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relishing</a:t>
            </a:r>
            <a:endParaRPr lang="es-ES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Complex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resorts, spas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Your</a:t>
            </a:r>
            <a:r>
              <a:rPr kumimoji="0" lang="es-E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dreams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es-E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steep</a:t>
            </a:r>
            <a:r>
              <a:rPr kumimoji="0" lang="es-E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dive </a:t>
            </a:r>
            <a:r>
              <a:rPr kumimoji="0" lang="es-ES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</a:t>
            </a:r>
            <a:r>
              <a:rPr kumimoji="0" lang="es-ES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swimming</a:t>
            </a:r>
            <a:r>
              <a:rPr kumimoji="0" lang="es-ES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)</a:t>
            </a:r>
            <a:endParaRPr kumimoji="0" lang="es-E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Instead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of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that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Returning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flight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Fine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Arts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Natives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of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Bilbao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Cannons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2643" y="579911"/>
            <a:ext cx="450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1. Escribe las palabras que escuchas (10)</a:t>
            </a:r>
          </a:p>
        </p:txBody>
      </p:sp>
      <p:cxnSp>
        <p:nvCxnSpPr>
          <p:cNvPr id="9" name="8 Conector recto de flecha"/>
          <p:cNvCxnSpPr>
            <a:cxnSpLocks/>
          </p:cNvCxnSpPr>
          <p:nvPr/>
        </p:nvCxnSpPr>
        <p:spPr>
          <a:xfrm>
            <a:off x="1937624" y="1196752"/>
            <a:ext cx="3665608" cy="78903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cxnSpLocks/>
          </p:cNvCxnSpPr>
          <p:nvPr/>
        </p:nvCxnSpPr>
        <p:spPr>
          <a:xfrm>
            <a:off x="2411760" y="1772816"/>
            <a:ext cx="3164947" cy="220051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cxnSpLocks/>
          </p:cNvCxnSpPr>
          <p:nvPr/>
        </p:nvCxnSpPr>
        <p:spPr>
          <a:xfrm flipV="1">
            <a:off x="1832490" y="949243"/>
            <a:ext cx="3703558" cy="1183613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cxnSpLocks/>
          </p:cNvCxnSpPr>
          <p:nvPr/>
        </p:nvCxnSpPr>
        <p:spPr>
          <a:xfrm>
            <a:off x="2227085" y="2708920"/>
            <a:ext cx="3250251" cy="308969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cxnSpLocks/>
          </p:cNvCxnSpPr>
          <p:nvPr/>
        </p:nvCxnSpPr>
        <p:spPr>
          <a:xfrm flipV="1">
            <a:off x="2267744" y="5107462"/>
            <a:ext cx="3226908" cy="666284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cxnSpLocks/>
          </p:cNvCxnSpPr>
          <p:nvPr/>
        </p:nvCxnSpPr>
        <p:spPr>
          <a:xfrm flipV="1">
            <a:off x="1832490" y="2506628"/>
            <a:ext cx="3677033" cy="1228150"/>
          </a:xfrm>
          <a:prstGeom prst="straightConnector1">
            <a:avLst/>
          </a:prstGeom>
          <a:ln w="25400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cxnSpLocks/>
          </p:cNvCxnSpPr>
          <p:nvPr/>
        </p:nvCxnSpPr>
        <p:spPr>
          <a:xfrm flipV="1">
            <a:off x="1833227" y="1628131"/>
            <a:ext cx="3702084" cy="1581817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cxnSpLocks/>
          </p:cNvCxnSpPr>
          <p:nvPr/>
        </p:nvCxnSpPr>
        <p:spPr>
          <a:xfrm>
            <a:off x="1475656" y="4365104"/>
            <a:ext cx="4018996" cy="1785843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cxnSpLocks/>
          </p:cNvCxnSpPr>
          <p:nvPr/>
        </p:nvCxnSpPr>
        <p:spPr>
          <a:xfrm flipV="1">
            <a:off x="906574" y="4571213"/>
            <a:ext cx="4628737" cy="6586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cxnSpLocks/>
          </p:cNvCxnSpPr>
          <p:nvPr/>
        </p:nvCxnSpPr>
        <p:spPr>
          <a:xfrm>
            <a:off x="1547664" y="4797152"/>
            <a:ext cx="3997912" cy="801143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>
            <a:extLst>
              <a:ext uri="{FF2B5EF4-FFF2-40B4-BE49-F238E27FC236}">
                <a16:creationId xmlns:a16="http://schemas.microsoft.com/office/drawing/2014/main" id="{891AF4DF-C111-495E-AC0B-710584058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" y="-51795"/>
            <a:ext cx="898285" cy="76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799D9D56-FEDE-4F67-8629-B6E75DC86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968" y="-65896"/>
            <a:ext cx="650074" cy="651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4 CuadroTexto">
            <a:extLst>
              <a:ext uri="{FF2B5EF4-FFF2-40B4-BE49-F238E27FC236}">
                <a16:creationId xmlns:a16="http://schemas.microsoft.com/office/drawing/2014/main" id="{B9DB32D3-5E81-4171-935E-55244831AF2E}"/>
              </a:ext>
            </a:extLst>
          </p:cNvPr>
          <p:cNvSpPr txBox="1"/>
          <p:nvPr/>
        </p:nvSpPr>
        <p:spPr>
          <a:xfrm>
            <a:off x="2999039" y="5872990"/>
            <a:ext cx="253627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2. Lee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3. Traduce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4. Une con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flechas 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3" name="2 CuadroTexto">
            <a:extLst>
              <a:ext uri="{FF2B5EF4-FFF2-40B4-BE49-F238E27FC236}">
                <a16:creationId xmlns:a16="http://schemas.microsoft.com/office/drawing/2014/main" id="{42E89A1B-6096-3EF0-DDC5-6D32C8293960}"/>
              </a:ext>
            </a:extLst>
          </p:cNvPr>
          <p:cNvSpPr txBox="1"/>
          <p:nvPr/>
        </p:nvSpPr>
        <p:spPr>
          <a:xfrm>
            <a:off x="3901896" y="-34330"/>
            <a:ext cx="4283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Problemas durante las vacaciones</a:t>
            </a:r>
          </a:p>
        </p:txBody>
      </p:sp>
    </p:spTree>
    <p:extLst>
      <p:ext uri="{BB962C8B-B14F-4D97-AF65-F5344CB8AC3E}">
        <p14:creationId xmlns:p14="http://schemas.microsoft.com/office/powerpoint/2010/main" val="5277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57" grpId="0"/>
      <p:bldP spid="2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511</Words>
  <Application>Microsoft Office PowerPoint</Application>
  <PresentationFormat>On-screen Show (4:3)</PresentationFormat>
  <Paragraphs>168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-apple-system</vt:lpstr>
      <vt:lpstr>Arial</vt:lpstr>
      <vt:lpstr>Bradley Hand ITC</vt:lpstr>
      <vt:lpstr>Calibri</vt:lpstr>
      <vt:lpstr>Calibri Light</vt:lpstr>
      <vt:lpstr>Comic Sans MS</vt:lpstr>
      <vt:lpstr>Forte</vt:lpstr>
      <vt:lpstr>Rod</vt:lpstr>
      <vt:lpstr>Symbol</vt:lpstr>
      <vt:lpstr>Times New Roman</vt:lpstr>
      <vt:lpstr>Tema de Office</vt:lpstr>
      <vt:lpstr>4_Default Design</vt:lpstr>
      <vt:lpstr>7_Default Design</vt:lpstr>
      <vt:lpstr>2_Office Theme</vt:lpstr>
      <vt:lpstr>PowerPoint Presentation</vt:lpstr>
      <vt:lpstr>Novena semana</vt:lpstr>
      <vt:lpstr>PowerPoint Presentation</vt:lpstr>
      <vt:lpstr>PowerPoint Presentation</vt:lpstr>
      <vt:lpstr>Adverbios  modifican: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Los Deberes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RICHARD</dc:creator>
  <cp:lastModifiedBy>A Generic11</cp:lastModifiedBy>
  <cp:revision>150</cp:revision>
  <dcterms:created xsi:type="dcterms:W3CDTF">2020-05-05T11:10:15Z</dcterms:created>
  <dcterms:modified xsi:type="dcterms:W3CDTF">2024-11-27T12:13:03Z</dcterms:modified>
</cp:coreProperties>
</file>