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17"/>
  </p:notesMasterIdLst>
  <p:sldIdLst>
    <p:sldId id="260" r:id="rId6"/>
    <p:sldId id="1889" r:id="rId7"/>
    <p:sldId id="1851" r:id="rId8"/>
    <p:sldId id="1883" r:id="rId9"/>
    <p:sldId id="1884" r:id="rId10"/>
    <p:sldId id="267" r:id="rId11"/>
    <p:sldId id="1887" r:id="rId12"/>
    <p:sldId id="1848" r:id="rId13"/>
    <p:sldId id="268" r:id="rId14"/>
    <p:sldId id="363" r:id="rId15"/>
    <p:sldId id="107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8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4812" autoAdjust="0"/>
    <p:restoredTop sz="94660"/>
  </p:normalViewPr>
  <p:slideViewPr>
    <p:cSldViewPr>
      <p:cViewPr varScale="1">
        <p:scale>
          <a:sx n="85" d="100"/>
          <a:sy n="85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26F39-4B4D-450A-AD33-41CD6E3867C9}" type="datetimeFigureOut">
              <a:rPr lang="es-ES" smtClean="0"/>
              <a:pPr/>
              <a:t>26/02/2025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DEBC6-2964-4FD5-BB9E-3FAADE7C6851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9B07E62-E64F-39D5-C809-54456C18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BAF4-8ACA-49EA-8B18-BB5C91E991D9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78D8652-E08B-BC10-7DE8-CC8923C82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4DE430A-DD9D-F176-2479-E5F49EED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C7BF-7F7D-4E8C-991B-7E7CACCDC1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94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E02871F-C915-EE17-AE50-DCCFFF72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E11D-AEE6-4B72-85DD-AE592CEB0F15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13A3CE9-772F-272D-1C80-2A8DF1F9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2680460-D990-6489-0FE5-866A212C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1BEB-87F7-4F0F-8A7E-4314475E828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73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66DBAE8-2E24-659A-4649-626F596D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C8D1-C598-423C-8598-79F33A13C834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4313379-B718-3909-2B01-C83DE410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893C643-1982-C9AF-F92A-79709E94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E514-7B62-47FB-8169-0443E11D5B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82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8B790CA-87CB-08F8-5EC5-21610A2B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8EB1-D623-4A78-8DA5-616D3908CC62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A43604F-84C9-23AE-0DC5-25D1AAB3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7E0A550-E1AC-EBA3-0D27-2BCB54F4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AE47-1B4C-4D5D-88D7-8E15FA34EE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49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98A2CAD-0410-7DC3-5171-A345D2E5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476AA-A121-41B1-B64B-89D7D5CD0A07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DD0F270-4A12-FF4C-4834-C94F14C3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392844B-145E-D653-4C69-49B443F1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60DC-9D7C-41D5-ABAE-B3BE89963A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908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3C80691-5CB5-3FF8-CB26-BFD85A784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4E991-EFF7-45BA-877E-D24F047B615E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43D5EBD-379E-4C6B-8D16-AF17D0C7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540D424-E8B3-8EF6-C931-13C3547A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E6C3-A3DF-4558-BACD-FF55E17585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223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44E389F-1B3B-41F2-1559-796B6DC1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14C2-B032-4496-AA10-83DA523B4630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A827AC7-A2A9-5511-21B6-4BAC0478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B4B7778-720E-4843-72A1-9DB015A8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F3EF-6840-493D-A8D9-675CC08FE5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786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1F8E7458-28C4-100F-7A96-3150CCFA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AB4F-8ADE-40AC-84E7-B867FFA4D1A7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DA68392F-2D3E-D4EB-C05D-C27BED15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8614FD25-20AE-9627-3ACF-3D20654E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2886-4573-42BA-90B8-F6CC794395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933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F27645D5-6ECF-C3D2-9F4E-E9BA6961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509E-82F8-40C9-A176-C6CFC8E7490B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402E6885-1DF1-912F-D377-283C9D33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930FDAE3-E1CD-70BC-9E1B-BFE501AE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695B-7A5F-4E6A-8ED3-7A6E018897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832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FB536DC2-6872-66B1-45AC-63652187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67C6-5826-4DCF-8CE1-F05404F7CA8E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1CF09A50-E0B5-322F-F8FC-7D5956EA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ECFFC1C2-7F73-1EFF-3D5F-D9F207C2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4FD7-D7CC-4E98-83FC-A9E2416C5C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561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8E44DF53-2DB6-4B03-A114-046BB9B6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54291-9418-4C28-85BD-B6B771E0C6A5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9C015EB-0D04-15F7-251D-77894C34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1D6DA73-C6BE-A6D7-3550-2EF457B5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4283-41A1-4303-A34B-85E6AEF331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6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D322FF6-A75F-CF2A-703D-A7FD4CD4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98A7-7225-482E-9780-433E9947C35D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73A36C6-FA33-E0B1-0B12-F9F94AC6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DBBAD7C-19F6-8ADF-7755-3560A687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E50E3-5BF1-4658-B48C-E06FBB3EE31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179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5CCF15B-DDC8-FA64-17F7-6E1657E7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C979-0B38-4C18-A8A2-75E3B31133BD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463D2C7-F530-06B1-FA8B-2821A374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2A536F6-C25F-EB1A-2652-8652E218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FCD0-115C-4CFF-A9C8-E58055DDAA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577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0E21D8C-84CE-26E3-2354-BCB36B8F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A806-E3B5-47BB-939F-A5DA8A5EC050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E2722A8-0564-8FC6-7756-9FD28FA7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6D05053-41DB-E92B-9D1B-70A3C6D7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9AC9E-BC72-4410-AD95-A60EDF6653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858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C5859ED-B663-89C1-A9F9-B8CC5014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EE48-D93F-4C6D-921A-1513B1A7B9BE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3DAA540-7111-39EE-8425-08289F67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D5E47B5-B11C-19A3-2697-25A11A26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40EE-C9E0-4DE2-AEE1-A3CE78B7CF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479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AFE387C-25D8-03BF-6CCC-2895C0EE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093D-FD4D-496A-8140-871261297FB2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152E136-18F9-D514-EF1D-E9223D7F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4F04CD1-A5F1-5EF9-C7B8-632860C0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29B4-A2A9-435C-A21B-4C932B0A55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228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1E7B86D-7EE9-FED4-342B-E4E664E8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ECAA-9DD2-4B09-9974-3A9239C2DA1B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61104D5-16AE-4F81-92FD-1990D9C8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89C41EF-D408-D5E1-FD6E-36AB76C4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918C4-ABC3-4DFE-A1E3-69141DF848C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430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E4BF408-BFEE-CB37-75DF-9692CA1A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C3D0A-497B-4E9B-9013-B68769315FED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5585426-6C5F-F3D6-DCEA-81DD8119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4A509AA-1B14-A35A-CF07-49A3A011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7FDE2-01DA-4B8A-8CBA-2A86B28A01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778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841F7E0-779B-DF93-1988-0C126051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A02B-4B3D-4F1C-A95C-5CF5405863BF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AA8CA16-185E-F0BA-F55A-7C648FC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75EB102-81F2-128C-EC07-458A88C0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BD61-7F24-42B3-AF67-6C13980B2B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547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E812079C-37BB-2C15-A958-FC7809B9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E6388-3378-4795-92A4-8000D5830FCC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210FC6F6-DADB-8AB4-6C2A-0BE6F953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59223C4D-C46F-C018-5BAD-953909B3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8B3E-E098-459F-834F-58A50ECD46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218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8CE99C90-0319-63D5-6BA4-82D395AA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FD14-9471-477E-BFE8-93C10E0CBF77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8C38C1B4-B72D-6E5D-64A0-E9ACEBAD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5A7DF552-F072-EA6D-3929-BBB3B9C6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93D8-7578-41D6-8787-5435EE196C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328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1E85861D-1C3F-F973-AF57-2466FD69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F611-75DA-4970-95CA-A470E52D9675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5D6B6BA0-B054-B554-63ED-7753FA9E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37168B54-8819-5A8F-78F6-D5E99B34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D2CD1-281E-4D7C-87D6-5F4F905D016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62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63A8058-5E21-6D25-FC62-3F4EE763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2C96-B13A-487C-985F-A6FF07D830E1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E11FC11-8287-328D-4E4D-9CEC3B15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013FDF9-F39D-008A-CD48-1953599C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528D-D0AF-463C-A80A-81CF776463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625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FA73701-31A0-6D19-93FC-F598CDB5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C3F1-4F6C-41D1-BD98-ECDC56207B15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EBEB01D-3B68-DADA-DB7A-5136963F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95C7294-B78F-0234-1A9F-C7584867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9BBD-ADD1-4914-AFDC-6EB340169B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99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7C559D2-B243-A15E-91F7-F564D058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BDAA-A64A-4CD2-B4D5-E2EAE15BE8CF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0FD6550-033B-651E-0676-0ACF4E1A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ABDC662-9A9F-6FD7-0086-1BE985405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0099-4D1E-48E0-A1CD-3400B7B4CE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283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FFDA472-B7A9-DC1D-0D01-A7C7C525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11D3-79DE-494F-87D7-8EFA2693F91C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1FE3F6E-5AE7-6644-5BBA-11DDB11C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F9C4B9A-63C5-A48A-D7B1-4B70A6AA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F51AD-AA14-4A0C-9A7D-7B76B00572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396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2AE6E9E-0C41-44CF-9355-21F19C424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EE040-55E3-4F0B-9C7A-399C5BB5652D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D7FDC3A-062C-7CA3-3837-C439E127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B8D55E6-A026-2E0B-CFE2-B64B8745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53D81-574E-4AC8-8D75-E626C5417A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36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26/02/2025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748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26/02/2025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555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26/02/2025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487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26/02/2025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716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26/02/2025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417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26/02/2025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08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8C1F8960-4039-4F42-98BF-D78DC7DB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1248-D6C6-4E0F-807F-6924C7356977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7A416E8-5E7C-D254-F33E-7CF4919E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38D4159-628A-F2DA-987C-5A6AC60C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5C63F-59F5-497C-B08D-40C0B15191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2613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26/02/2025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107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26/02/2025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809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26/02/2025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945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26/02/2025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228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D593-506D-4455-9E64-29ABCE4A79DA}" type="datetimeFigureOut">
              <a:rPr lang="es-ES" smtClean="0"/>
              <a:pPr/>
              <a:t>26/02/2025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19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8EADA-8513-D569-B3CB-1FEE0013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0AA49-083F-3397-92C8-DDF0E13A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BFCFE-D544-92D2-7E20-7800A4D1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279A-8B1A-4782-AFAF-E73F6D276F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3611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5D695-27C2-A006-FFF4-801BDCC0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6CFF1-0C80-2363-0744-A1D09CA6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EE34-AEF8-DEDA-0631-7E10412B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52C3-FB2E-4BFF-B727-6A45545B13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384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0B9C5-2602-3AFC-99D3-7DB12AED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BAB17-842D-433D-CE33-CC10FFE0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F7239-8707-1EF0-4FB8-362ABC7F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5049-8C7B-40BA-8214-5AF9C3C814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1017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09C7A7-4D20-0317-F5D7-3B56BD83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1F2415-C66B-D6EF-E4B8-3328EDAF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6A1EEA-6788-74AF-7827-817C552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92AD-6BD0-4D35-92B3-C296F242CB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7231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447AC7-639E-ED0F-5AAC-60B61905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5CC72F-CDB4-38A3-E84B-C7A44C0E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5419D6-7A29-D090-9513-974317B4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87F1-694C-4401-A363-9F309A8C0B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65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FEE5B848-91BB-7C9F-F429-4CB86ABE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A8C45-8121-47FC-A041-C72D6C01985B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3158FD75-9E56-4798-8F54-A2F0EA1E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99C4EF2F-63BE-EE27-FF8F-6C503C92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B940-6CE4-4B5D-A194-2CA3BB41C00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327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30E74A7-9777-74F3-6094-787F5C45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3A8BB4A-00CC-FB23-D9C7-44F4D853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046005-0484-B711-DD25-2AE03307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A60A6-A9E4-4DCD-ADDC-73867A74A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5276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53D779-CAD9-AD57-6313-2B6113C9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77748E-C990-C469-DA83-56911242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E6472D-548F-9A11-40E8-EA830781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C6BE-F30B-4863-B323-3DD49C088F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2115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F968D5-744C-9D05-B1B9-410920C2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4CD8FC-C941-6C55-2692-83268D5A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66B8E7-F4E7-82A6-EE69-6485CBEC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B991-D1A0-463E-9EC5-5009632924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1804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E7A6C5-1126-001A-D88E-AFDEF067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1E1BDF-C060-3E6A-50C1-01771F53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824E43-8A41-AE7B-B160-A346BC07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5B92-1405-4DFB-B07C-63F91C747A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3617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A8782-339A-98F1-6B03-199600811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451B1-5F52-1602-B246-4A649175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711AA-B5B3-BEC0-6486-E8317ED1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09AD-4A97-447E-88FD-AE77CEE862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0200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30E27-2E1E-3A5B-AA99-5CB45182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A6F0-9627-B5D9-E9E3-16D8AD89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34160-042F-D37F-A922-55E67D70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E258-3AF3-4C8A-8451-EAA46C3C5D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334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71F8FB6F-EC69-C0F2-FEF0-B235E555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0514-DD18-4757-8831-66E7A0C691CF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9A89FAC0-45D8-AB0A-9D3D-97ED3325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AD3B49B8-AFEB-45A2-D529-056E0E7E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2E39-EB34-406C-B48F-A1B4FA1B20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4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29C8C9FC-F15F-D4CD-DA92-437CD264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6DE1-50D4-492D-95D2-832431566AED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0F7811CE-D80A-7F71-07CA-C4C16F8E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36A0F264-3283-BC9E-FA1C-04E8F674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9631E-C774-44DA-AD2A-48C4FFFBFB0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0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6A07A46-9093-6E07-887E-361FFDFA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9E50F-5C35-4B25-A35F-62EB2690F549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F9A9A5B4-1233-9A90-B544-CA2F157D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4DCC799-03D6-322A-5EA2-DA8B90C6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3F0AA-4A67-45DA-B576-E26B703003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34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4164652-FE40-3FF6-40D4-F82B9CC3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63569-D5A8-478D-AC6E-AD782E78BDD8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3FF98E3-5E43-7044-D0CB-D893D343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FE3D5AAD-9F8B-E66E-7AD0-AB4E1BEC9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35ACC-1A9D-461E-811C-B9C5284F86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16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>
            <a:extLst>
              <a:ext uri="{FF2B5EF4-FFF2-40B4-BE49-F238E27FC236}">
                <a16:creationId xmlns:a16="http://schemas.microsoft.com/office/drawing/2014/main" id="{A9C14C7C-611E-F21E-8C4A-DFD1AE267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2051" name="2 Marcador de texto">
            <a:extLst>
              <a:ext uri="{FF2B5EF4-FFF2-40B4-BE49-F238E27FC236}">
                <a16:creationId xmlns:a16="http://schemas.microsoft.com/office/drawing/2014/main" id="{2C7DDE45-4614-938A-368C-E6EEF42FA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F717CFB-33E9-1C89-3D13-36E7B5243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BA52E3-502D-4E3C-9C71-D28162546247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304AC9C-6125-8B9E-AECA-7A0C8EC1F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B305D41-80FB-5424-DF0C-26DEA9A57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3A13D1-9372-4FBC-A152-E3EFF1B68B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69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>
            <a:extLst>
              <a:ext uri="{FF2B5EF4-FFF2-40B4-BE49-F238E27FC236}">
                <a16:creationId xmlns:a16="http://schemas.microsoft.com/office/drawing/2014/main" id="{AE092340-C2FF-62E0-82F6-D0490FC8B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3075" name="2 Marcador de texto">
            <a:extLst>
              <a:ext uri="{FF2B5EF4-FFF2-40B4-BE49-F238E27FC236}">
                <a16:creationId xmlns:a16="http://schemas.microsoft.com/office/drawing/2014/main" id="{9BC278B1-A822-207D-E43E-4965DE91F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C8D9346-75F2-779A-97A1-6E9E4E07F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275B16-7211-4397-B927-29E94FAD7A9C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B3787F8-2BEE-140E-58F9-656CDE056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4A23EA5-98B5-8F32-BEBB-3622CB93F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8CC148-64FA-4683-9272-31AB15F950B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95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título">
            <a:extLst>
              <a:ext uri="{FF2B5EF4-FFF2-40B4-BE49-F238E27FC236}">
                <a16:creationId xmlns:a16="http://schemas.microsoft.com/office/drawing/2014/main" id="{1571BAD4-798B-EF5B-3D7F-A2A01C8F2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8435" name="2 Marcador de texto">
            <a:extLst>
              <a:ext uri="{FF2B5EF4-FFF2-40B4-BE49-F238E27FC236}">
                <a16:creationId xmlns:a16="http://schemas.microsoft.com/office/drawing/2014/main" id="{DBD16ACF-0B77-5932-9D19-9854059A9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8CE045C-852C-9500-E917-0D27A88D3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BA492-AED0-41BD-9925-CFE24A6C4398}" type="datetimeFigureOut">
              <a:rPr lang="es-ES"/>
              <a:pPr>
                <a:defRPr/>
              </a:pPr>
              <a:t>26/02/2025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F95291F-559E-9168-9125-A899FE7E8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1E7C8C5-1CA2-B2ED-7F32-B76F2C212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BF674C-6EFE-4854-88A1-7B077D0EDF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06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D593-506D-4455-9E64-29ABCE4A79DA}" type="datetimeFigureOut">
              <a:rPr lang="es-ES" smtClean="0"/>
              <a:pPr/>
              <a:t>26/02/2025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C41CC-13B0-4F1D-BE3D-07DD8E7FED4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27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B7DFD70-632D-7290-98E3-03486D1E53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439CB85-C9C0-24D7-EC95-92D0AD6BED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117F2-DACC-3F1C-28AC-924FCBD4C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BB011-68FE-2A96-4049-0C11047EF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37A36-DAC9-8AAF-0092-F1896D066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73F2F2-43CD-41FE-90E3-44CB02A51A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175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8640" y="2240005"/>
            <a:ext cx="8525359" cy="1939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Verbos en el pasado, futuro y presente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El presente continuo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Para versus por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4518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solidFill>
                  <a:prstClr val="black"/>
                </a:solidFill>
                <a:latin typeface="Comic Sans MS" pitchFamily="66" charset="0"/>
              </a:rPr>
              <a:t>  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Clase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diecisiete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de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veinte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           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Fecha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miércoles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26 de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febrero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	  	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47664" y="1124744"/>
            <a:ext cx="6218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Lo que vamos a practicar: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221088"/>
            <a:ext cx="1898131" cy="215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7040-E88B-6E6D-BC9F-E4E1135B7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75" y="614363"/>
            <a:ext cx="7772400" cy="649287"/>
          </a:xfrm>
        </p:spPr>
        <p:txBody>
          <a:bodyPr/>
          <a:lstStyle/>
          <a:p>
            <a:pPr algn="l"/>
            <a:r>
              <a:rPr lang="en-GB" altLang="en-US">
                <a:solidFill>
                  <a:srgbClr val="D6A300"/>
                </a:solidFill>
                <a:latin typeface="Comic Sans MS" panose="030F0702030302020204" pitchFamily="66" charset="0"/>
              </a:rPr>
              <a:t>    </a:t>
            </a:r>
            <a:r>
              <a:rPr lang="en-GB" altLang="en-US" sz="2800">
                <a:solidFill>
                  <a:srgbClr val="D6A300"/>
                </a:solidFill>
                <a:latin typeface="Comic Sans MS" panose="030F0702030302020204" pitchFamily="66" charset="0"/>
              </a:rPr>
              <a:t>Los deberes   </a:t>
            </a:r>
            <a:br>
              <a:rPr lang="en-GB" altLang="en-US">
                <a:latin typeface="Comic Sans MS" panose="030F0702030302020204" pitchFamily="66" charset="0"/>
              </a:rPr>
            </a:br>
            <a:endParaRPr lang="en-GB" altLang="en-US"/>
          </a:p>
        </p:txBody>
      </p:sp>
      <p:sp>
        <p:nvSpPr>
          <p:cNvPr id="30723" name="Subtitle 2">
            <a:extLst>
              <a:ext uri="{FF2B5EF4-FFF2-40B4-BE49-F238E27FC236}">
                <a16:creationId xmlns:a16="http://schemas.microsoft.com/office/drawing/2014/main" id="{67D7741A-E6FB-61DA-B536-88E17C35E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614363"/>
            <a:ext cx="8701980" cy="2592388"/>
          </a:xfrm>
        </p:spPr>
        <p:txBody>
          <a:bodyPr/>
          <a:lstStyle/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en-GB" altLang="en-US" sz="2800" i="1" dirty="0" err="1">
                <a:solidFill>
                  <a:srgbClr val="894327"/>
                </a:solidFill>
                <a:latin typeface="Comic Sans MS" panose="030F0702030302020204" pitchFamily="66" charset="0"/>
              </a:rPr>
              <a:t>Estudia</a:t>
            </a:r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la </a:t>
            </a:r>
            <a:r>
              <a:rPr lang="en-GB" altLang="en-US" sz="2800" i="1" dirty="0" err="1">
                <a:solidFill>
                  <a:srgbClr val="894327"/>
                </a:solidFill>
                <a:latin typeface="Comic Sans MS" panose="030F0702030302020204" pitchFamily="66" charset="0"/>
              </a:rPr>
              <a:t>conjugación</a:t>
            </a:r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de los </a:t>
            </a:r>
            <a:r>
              <a:rPr lang="en-GB" altLang="en-US" sz="2800" i="1" dirty="0" err="1">
                <a:solidFill>
                  <a:srgbClr val="894327"/>
                </a:solidFill>
                <a:latin typeface="Comic Sans MS" panose="030F0702030302020204" pitchFamily="66" charset="0"/>
              </a:rPr>
              <a:t>verbos</a:t>
            </a:r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i="1" dirty="0" err="1">
                <a:solidFill>
                  <a:srgbClr val="894327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: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endParaRPr lang="en-GB" altLang="en-US" sz="2800" i="1" dirty="0">
              <a:solidFill>
                <a:srgbClr val="894327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    -  1era. persona y singular </a:t>
            </a:r>
            <a:r>
              <a:rPr lang="en-GB" altLang="en-US" sz="2800" i="1" dirty="0" err="1">
                <a:solidFill>
                  <a:srgbClr val="894327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i="1" dirty="0" err="1">
                <a:solidFill>
                  <a:srgbClr val="894327"/>
                </a:solidFill>
                <a:latin typeface="Comic Sans MS" panose="030F0702030302020204" pitchFamily="66" charset="0"/>
              </a:rPr>
              <a:t>el</a:t>
            </a:r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presente</a:t>
            </a:r>
            <a:endParaRPr lang="en-GB" altLang="en-US" sz="28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    -  1era. persona y singular </a:t>
            </a:r>
            <a:r>
              <a:rPr lang="en-GB" altLang="en-US" sz="2800" i="1" dirty="0" err="1">
                <a:solidFill>
                  <a:srgbClr val="894327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i="1" dirty="0" err="1">
                <a:solidFill>
                  <a:srgbClr val="894327"/>
                </a:solidFill>
                <a:latin typeface="Comic Sans MS" panose="030F0702030302020204" pitchFamily="66" charset="0"/>
              </a:rPr>
              <a:t>el</a:t>
            </a:r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i="1" dirty="0" err="1">
                <a:solidFill>
                  <a:srgbClr val="FF6699"/>
                </a:solidFill>
                <a:latin typeface="Comic Sans MS" panose="030F0702030302020204" pitchFamily="66" charset="0"/>
              </a:rPr>
              <a:t>pasado</a:t>
            </a:r>
            <a:endParaRPr lang="en-GB" altLang="en-US" sz="2800" i="1" dirty="0">
              <a:solidFill>
                <a:srgbClr val="FF6699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    -  </a:t>
            </a:r>
            <a:r>
              <a:rPr lang="en-GB" altLang="en-US" sz="2800" i="1" dirty="0">
                <a:solidFill>
                  <a:srgbClr val="002060"/>
                </a:solidFill>
                <a:latin typeface="Comic Sans MS" panose="030F0702030302020204" pitchFamily="66" charset="0"/>
              </a:rPr>
              <a:t>3era. </a:t>
            </a:r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persona y singular </a:t>
            </a:r>
            <a:r>
              <a:rPr lang="en-GB" altLang="en-US" sz="2800" i="1" dirty="0" err="1">
                <a:solidFill>
                  <a:srgbClr val="894327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i="1" dirty="0" err="1">
                <a:solidFill>
                  <a:srgbClr val="894327"/>
                </a:solidFill>
                <a:latin typeface="Comic Sans MS" panose="030F0702030302020204" pitchFamily="66" charset="0"/>
              </a:rPr>
              <a:t>el</a:t>
            </a:r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i="1" dirty="0" err="1">
                <a:solidFill>
                  <a:srgbClr val="FF6699"/>
                </a:solidFill>
                <a:latin typeface="Comic Sans MS" panose="030F0702030302020204" pitchFamily="66" charset="0"/>
              </a:rPr>
              <a:t>pasado</a:t>
            </a:r>
            <a:endParaRPr lang="en-GB" altLang="en-US" sz="2800" i="1" dirty="0">
              <a:solidFill>
                <a:srgbClr val="FF6699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    -  1era. persona y singular </a:t>
            </a:r>
            <a:r>
              <a:rPr lang="en-GB" altLang="en-US" sz="2800" i="1" dirty="0" err="1">
                <a:solidFill>
                  <a:srgbClr val="894327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sz="2800" i="1" dirty="0">
                <a:solidFill>
                  <a:srgbClr val="894327"/>
                </a:solidFill>
                <a:latin typeface="Comic Sans MS" panose="030F0702030302020204" pitchFamily="66" charset="0"/>
              </a:rPr>
              <a:t> el </a:t>
            </a:r>
            <a:r>
              <a:rPr lang="en-GB" altLang="en-US" sz="2800" i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futuro</a:t>
            </a:r>
            <a:endParaRPr lang="en-GB" altLang="en-US" sz="2800" i="1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altLang="en-US" sz="2800" i="1" dirty="0">
                <a:solidFill>
                  <a:srgbClr val="008000"/>
                </a:solidFill>
                <a:latin typeface="Comic Sans MS" panose="030F0702030302020204" pitchFamily="66" charset="0"/>
              </a:rPr>
              <a:t>     -  </a:t>
            </a:r>
            <a:r>
              <a:rPr lang="en-GB" altLang="en-US" sz="2800" i="1" dirty="0" err="1">
                <a:solidFill>
                  <a:srgbClr val="333300"/>
                </a:solidFill>
                <a:latin typeface="Comic Sans MS" panose="030F0702030302020204" pitchFamily="66" charset="0"/>
              </a:rPr>
              <a:t>todas</a:t>
            </a:r>
            <a:r>
              <a:rPr lang="en-GB" altLang="en-US" sz="2800" i="1" dirty="0">
                <a:solidFill>
                  <a:srgbClr val="333300"/>
                </a:solidFill>
                <a:latin typeface="Comic Sans MS" panose="030F0702030302020204" pitchFamily="66" charset="0"/>
              </a:rPr>
              <a:t> las personas </a:t>
            </a:r>
            <a:r>
              <a:rPr lang="en-GB" altLang="en-US" sz="2800" i="1" dirty="0" err="1">
                <a:solidFill>
                  <a:srgbClr val="333300"/>
                </a:solidFill>
                <a:latin typeface="Comic Sans MS" panose="030F0702030302020204" pitchFamily="66" charset="0"/>
              </a:rPr>
              <a:t>gramaticales</a:t>
            </a:r>
            <a:r>
              <a:rPr lang="en-GB" altLang="en-US" sz="2800" i="1" dirty="0">
                <a:solidFill>
                  <a:srgbClr val="3333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i="1" dirty="0" err="1">
                <a:solidFill>
                  <a:srgbClr val="333300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sz="2800" i="1" dirty="0">
                <a:solidFill>
                  <a:srgbClr val="333300"/>
                </a:solidFill>
                <a:latin typeface="Comic Sans MS" panose="030F0702030302020204" pitchFamily="66" charset="0"/>
              </a:rPr>
              <a:t> el </a:t>
            </a:r>
          </a:p>
          <a:p>
            <a:pPr algn="l"/>
            <a:r>
              <a:rPr lang="en-GB" altLang="en-US" sz="2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       </a:t>
            </a:r>
            <a:r>
              <a:rPr lang="en-GB" altLang="en-US" sz="28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presente</a:t>
            </a:r>
            <a:r>
              <a:rPr lang="en-GB" altLang="en-US" sz="28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progresivo</a:t>
            </a:r>
            <a:endParaRPr lang="en-GB" altLang="en-US" sz="28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24" name="Picture 8">
            <a:extLst>
              <a:ext uri="{FF2B5EF4-FFF2-40B4-BE49-F238E27FC236}">
                <a16:creationId xmlns:a16="http://schemas.microsoft.com/office/drawing/2014/main" id="{633A5D68-15EB-DC77-0E80-BEF7EA551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5963" y="14605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521C9B8-702A-D6B6-A91A-96ECD5F6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15888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GB" alt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  <a:t>Vamos a </a:t>
            </a:r>
            <a:r>
              <a:rPr lang="en-GB" altLang="en-US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jugar</a:t>
            </a:r>
            <a:endParaRPr lang="en-GB" altLang="en-US" b="1" dirty="0">
              <a:solidFill>
                <a:srgbClr val="00B050"/>
              </a:solidFill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E2A268FA-DABB-05EA-17AF-D23428037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30325"/>
            <a:ext cx="8712200" cy="5194300"/>
          </a:xfrm>
          <a:solidFill>
            <a:srgbClr val="FF7C80"/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/>
              <a:t>		</a:t>
            </a:r>
            <a:r>
              <a:rPr lang="en-GB" altLang="en-US" sz="3600" b="1" u="sng">
                <a:latin typeface="Comic Sans MS" panose="030F0702030302020204" pitchFamily="66" charset="0"/>
              </a:rPr>
              <a:t>La cadena lógica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600" i="1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i="1">
                <a:latin typeface="Comic Sans MS" panose="030F0702030302020204" pitchFamily="66" charset="0"/>
              </a:rPr>
              <a:t>Ejemplo: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i="1">
                <a:latin typeface="Comic Sans MS" panose="030F0702030302020204" pitchFamily="66" charset="0"/>
              </a:rPr>
              <a:t>     Alumno 1: Un </a:t>
            </a:r>
            <a:r>
              <a:rPr lang="en-US" altLang="en-US" sz="3600" b="1" i="1">
                <a:latin typeface="Comic Sans MS" panose="030F0702030302020204" pitchFamily="66" charset="0"/>
              </a:rPr>
              <a:t>ratón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i="1">
                <a:latin typeface="Comic Sans MS" panose="030F0702030302020204" pitchFamily="66" charset="0"/>
              </a:rPr>
              <a:t>     Alumno2: un ratón me recuerda a un 	</a:t>
            </a:r>
            <a:r>
              <a:rPr lang="en-US" altLang="en-US" sz="3600" b="1" i="1">
                <a:latin typeface="Comic Sans MS" panose="030F0702030302020204" pitchFamily="66" charset="0"/>
              </a:rPr>
              <a:t>queso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i="1">
                <a:latin typeface="Comic Sans MS" panose="030F0702030302020204" pitchFamily="66" charset="0"/>
              </a:rPr>
              <a:t>     Alumno 3: un queso me recuerda a la </a:t>
            </a:r>
            <a:r>
              <a:rPr lang="en-US" altLang="en-US" sz="3600" b="1" i="1">
                <a:latin typeface="Comic Sans MS" panose="030F0702030302020204" pitchFamily="66" charset="0"/>
              </a:rPr>
              <a:t>	leche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4400" i="1"/>
          </a:p>
        </p:txBody>
      </p:sp>
      <p:pic>
        <p:nvPicPr>
          <p:cNvPr id="10244" name="Picture 2" descr="https://tse4.explicit.bing.net/th?id=OIP.vLRFrioRAHF3vN9Unnh0dgHaBG&amp;pid=Api&amp;P=0">
            <a:extLst>
              <a:ext uri="{FF2B5EF4-FFF2-40B4-BE49-F238E27FC236}">
                <a16:creationId xmlns:a16="http://schemas.microsoft.com/office/drawing/2014/main" id="{9C4B6614-338C-92A7-8F6A-7F8AD3DE7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6113"/>
            <a:ext cx="36925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E32D-8E3E-462A-978C-4839E1EA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068960"/>
            <a:ext cx="8229600" cy="1143000"/>
          </a:xfrm>
        </p:spPr>
        <p:txBody>
          <a:bodyPr/>
          <a:lstStyle/>
          <a:p>
            <a:pPr algn="l"/>
            <a:r>
              <a:rPr lang="en-GB" sz="2400" dirty="0" err="1">
                <a:latin typeface="Comic Sans MS" panose="030F0702030302020204" pitchFamily="66" charset="0"/>
              </a:rPr>
              <a:t>Holanda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 err="1">
                <a:latin typeface="Comic Sans MS" panose="030F0702030302020204" pitchFamily="66" charset="0"/>
              </a:rPr>
              <a:t>Exhausta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La tapa del </a:t>
            </a:r>
            <a:r>
              <a:rPr lang="en-GB" sz="2400" dirty="0" err="1">
                <a:latin typeface="Comic Sans MS" panose="030F0702030302020204" pitchFamily="66" charset="0"/>
              </a:rPr>
              <a:t>inodoro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latin typeface="Comic Sans MS" panose="030F0702030302020204" pitchFamily="66" charset="0"/>
              </a:rPr>
              <a:t>basura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Se </a:t>
            </a:r>
            <a:r>
              <a:rPr lang="en-GB" sz="2400" dirty="0" err="1">
                <a:latin typeface="Comic Sans MS" panose="030F0702030302020204" pitchFamily="66" charset="0"/>
              </a:rPr>
              <a:t>portaron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muy</a:t>
            </a:r>
            <a:r>
              <a:rPr lang="en-GB" sz="2400" dirty="0">
                <a:latin typeface="Comic Sans MS" panose="030F0702030302020204" pitchFamily="66" charset="0"/>
              </a:rPr>
              <a:t> bien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 err="1">
                <a:latin typeface="Comic Sans MS" panose="030F0702030302020204" pitchFamily="66" charset="0"/>
              </a:rPr>
              <a:t>Cachorro</a:t>
            </a:r>
            <a:r>
              <a:rPr lang="en-GB" sz="2400" dirty="0">
                <a:latin typeface="Comic Sans MS" panose="030F0702030302020204" pitchFamily="66" charset="0"/>
              </a:rPr>
              <a:t>, </a:t>
            </a:r>
            <a:r>
              <a:rPr lang="en-GB" sz="2400" dirty="0" err="1">
                <a:latin typeface="Comic Sans MS" panose="030F0702030302020204" pitchFamily="66" charset="0"/>
              </a:rPr>
              <a:t>gatita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 err="1">
                <a:latin typeface="Comic Sans MS" panose="030F0702030302020204" pitchFamily="66" charset="0"/>
              </a:rPr>
              <a:t>Saltar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Hembra – macho.  Machismo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Una </a:t>
            </a:r>
            <a:r>
              <a:rPr lang="en-GB" sz="2400" dirty="0" err="1">
                <a:latin typeface="Comic Sans MS" panose="030F0702030302020204" pitchFamily="66" charset="0"/>
              </a:rPr>
              <a:t>adaptación</a:t>
            </a:r>
            <a:r>
              <a:rPr lang="en-GB" sz="2400" dirty="0">
                <a:latin typeface="Comic Sans MS" panose="030F0702030302020204" pitchFamily="66" charset="0"/>
              </a:rPr>
              <a:t> no </a:t>
            </a:r>
            <a:r>
              <a:rPr lang="en-GB" sz="2400" dirty="0" err="1">
                <a:latin typeface="Comic Sans MS" panose="030F0702030302020204" pitchFamily="66" charset="0"/>
              </a:rPr>
              <a:t>muy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fidedigna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 err="1">
                <a:latin typeface="Comic Sans MS" panose="030F0702030302020204" pitchFamily="66" charset="0"/>
              </a:rPr>
              <a:t>Pedir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prestado</a:t>
            </a:r>
            <a:r>
              <a:rPr lang="en-GB" sz="2400" dirty="0">
                <a:latin typeface="Comic Sans MS" panose="030F0702030302020204" pitchFamily="66" charset="0"/>
              </a:rPr>
              <a:t> 2 </a:t>
            </a:r>
            <a:r>
              <a:rPr lang="en-GB" sz="2400" dirty="0" err="1">
                <a:latin typeface="Comic Sans MS" panose="030F0702030302020204" pitchFamily="66" charset="0"/>
              </a:rPr>
              <a:t>libros</a:t>
            </a:r>
            <a:r>
              <a:rPr lang="en-GB" sz="2400" dirty="0">
                <a:latin typeface="Comic Sans MS" panose="030F0702030302020204" pitchFamily="66" charset="0"/>
              </a:rPr>
              <a:t> de </a:t>
            </a:r>
            <a:r>
              <a:rPr lang="en-GB" sz="2400" dirty="0" err="1">
                <a:latin typeface="Comic Sans MS" panose="030F0702030302020204" pitchFamily="66" charset="0"/>
              </a:rPr>
              <a:t>música</a:t>
            </a:r>
            <a:r>
              <a:rPr lang="en-GB" sz="2400" dirty="0">
                <a:latin typeface="Comic Sans MS" panose="030F0702030302020204" pitchFamily="66" charset="0"/>
              </a:rPr>
              <a:t> para piano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 err="1">
                <a:latin typeface="Comic Sans MS" panose="030F0702030302020204" pitchFamily="66" charset="0"/>
              </a:rPr>
              <a:t>Jardinero</a:t>
            </a:r>
            <a:br>
              <a:rPr lang="en-GB" sz="2800" dirty="0">
                <a:latin typeface="Comic Sans MS" panose="030F0702030302020204" pitchFamily="66" charset="0"/>
              </a:rPr>
            </a:br>
            <a:br>
              <a:rPr lang="en-GB" sz="3200" dirty="0">
                <a:latin typeface="Comic Sans MS" panose="030F0702030302020204" pitchFamily="66" charset="0"/>
              </a:rPr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98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28CAF-4880-511B-85F1-889A9FD1A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56EC4C21-E8E6-61D2-5693-23C9F9D59461}"/>
              </a:ext>
            </a:extLst>
          </p:cNvPr>
          <p:cNvSpPr txBox="1"/>
          <p:nvPr/>
        </p:nvSpPr>
        <p:spPr>
          <a:xfrm>
            <a:off x="11189" y="-300161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Verbos en 1era. y 3ra. persona y en singular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1BA23142-CB20-233D-D8BD-A35BEC7E723E}"/>
              </a:ext>
            </a:extLst>
          </p:cNvPr>
          <p:cNvSpPr txBox="1"/>
          <p:nvPr/>
        </p:nvSpPr>
        <p:spPr>
          <a:xfrm>
            <a:off x="4932040" y="180506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Juego: tres en raya </a:t>
            </a:r>
          </a:p>
        </p:txBody>
      </p:sp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id="{F3C09211-68C5-9ED6-7785-18A6A5A59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05591"/>
              </p:ext>
            </p:extLst>
          </p:nvPr>
        </p:nvGraphicFramePr>
        <p:xfrm>
          <a:off x="107504" y="587512"/>
          <a:ext cx="8928992" cy="6106937"/>
        </p:xfrm>
        <a:graphic>
          <a:graphicData uri="http://schemas.openxmlformats.org/drawingml/2006/table">
            <a:tbl>
              <a:tblPr/>
              <a:tblGrid>
                <a:gridCol w="1846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124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6699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Pasado 3era.</a:t>
                      </a:r>
                      <a:endParaRPr lang="es-ES" sz="1800" b="1" dirty="0">
                        <a:solidFill>
                          <a:srgbClr val="FF6699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Agradecer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Agradeció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Futuro 1era. </a:t>
                      </a:r>
                      <a:endParaRPr lang="es-ES" sz="1800" b="1" dirty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Hacer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Haré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Presente 1era.</a:t>
                      </a:r>
                      <a:endParaRPr lang="es-ES" sz="1800" b="1" dirty="0">
                        <a:solidFill>
                          <a:srgbClr val="C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Llegar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Llego 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6699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Pasado 3era.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i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Oír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i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Oyó  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800" i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Futuro 1era.</a:t>
                      </a:r>
                      <a:endParaRPr lang="es-ES" sz="1800" b="1" dirty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i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Escuchar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i="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Escucharé 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93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Futuro 1era.</a:t>
                      </a:r>
                      <a:endParaRPr lang="es-ES" sz="1800" b="1" dirty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Poder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Podré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Presente 1era.</a:t>
                      </a:r>
                      <a:endParaRPr lang="es-ES" sz="1800" dirty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Peinarse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Me peino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6699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Pasado 1era.</a:t>
                      </a:r>
                      <a:endParaRPr lang="es-ES" sz="1800" b="1" dirty="0">
                        <a:solidFill>
                          <a:srgbClr val="FF6699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Mudarse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Me mudé 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Futuro 1era.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Tener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Tendré 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6699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Pasado 1era.</a:t>
                      </a:r>
                      <a:endParaRPr lang="es-ES" sz="1800" b="1" dirty="0">
                        <a:solidFill>
                          <a:srgbClr val="FF6699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Creer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Creí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93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Futuro 1era.</a:t>
                      </a:r>
                      <a:endParaRPr lang="es-ES" sz="1800" b="1" dirty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Recoger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Recogeré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6699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Pasado 3era.</a:t>
                      </a:r>
                      <a:endParaRPr lang="es-ES" sz="1800" b="1" dirty="0">
                        <a:solidFill>
                          <a:srgbClr val="FF6699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Leer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Leyó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Futuro 1era.</a:t>
                      </a:r>
                      <a:endParaRPr lang="es-ES" sz="1800" b="1" dirty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Venir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Vendré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6699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Pasado 3era.</a:t>
                      </a:r>
                      <a:endParaRPr lang="es-ES" sz="1800" b="1" dirty="0">
                        <a:solidFill>
                          <a:srgbClr val="FF6699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 Abrir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Abrió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Presente 1era.</a:t>
                      </a:r>
                      <a:endParaRPr lang="es-ES" sz="1800" b="0" dirty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Salir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Salgo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21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6699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Pasado 3era.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Llover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Llovió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Presente 1era.</a:t>
                      </a:r>
                      <a:endParaRPr lang="es-ES" sz="1800" dirty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Aprobar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Apruebo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Futuro 1era.</a:t>
                      </a:r>
                      <a:endParaRPr lang="es-ES" sz="1800" b="1" dirty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Conocer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Conoceré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Presente 1era.</a:t>
                      </a:r>
                      <a:endParaRPr lang="es-ES" sz="1800" dirty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Jugar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Juego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Futuro 1era.</a:t>
                      </a:r>
                      <a:endParaRPr lang="es-ES" sz="1800" b="1" dirty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Ser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Seré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 </a:t>
                      </a:r>
                      <a:endParaRPr lang="es-ES" sz="18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1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Presente 1era.</a:t>
                      </a:r>
                      <a:endParaRPr lang="es-ES" sz="1800" dirty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Probarse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Me pruebo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8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Futuro 1era.</a:t>
                      </a:r>
                      <a:endParaRPr lang="es-ES" sz="1800" b="1" dirty="0">
                        <a:solidFill>
                          <a:srgbClr val="008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Traer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Traeré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Presente 1era.</a:t>
                      </a:r>
                      <a:endParaRPr lang="es-ES" sz="1800" dirty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Dormirse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Me duermo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6699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Pasado 3era.</a:t>
                      </a:r>
                      <a:endParaRPr lang="es-ES" sz="1800" b="1" dirty="0">
                        <a:solidFill>
                          <a:srgbClr val="FF6699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Cooperar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Cooperó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C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Presente 1era.</a:t>
                      </a:r>
                      <a:endParaRPr lang="es-ES" sz="1800" b="0" dirty="0">
                        <a:solidFill>
                          <a:srgbClr val="000000"/>
                        </a:solidFill>
                        <a:latin typeface="Comic Sans MS" pitchFamily="66" charset="0"/>
                        <a:ea typeface="Times New Roman"/>
                        <a:cs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Pedir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Times New Roman"/>
                          <a:cs typeface="Calibri"/>
                        </a:rPr>
                        <a:t>Pido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Resultado de imagen de hablar&quot;">
            <a:extLst>
              <a:ext uri="{FF2B5EF4-FFF2-40B4-BE49-F238E27FC236}">
                <a16:creationId xmlns:a16="http://schemas.microsoft.com/office/drawing/2014/main" id="{ECB26349-C9F9-70A4-E42B-9786182E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837"/>
            <a:ext cx="489824" cy="35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896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C554B-5696-167B-C2DE-E0C1EA129D26}"/>
              </a:ext>
            </a:extLst>
          </p:cNvPr>
          <p:cNvSpPr txBox="1"/>
          <p:nvPr/>
        </p:nvSpPr>
        <p:spPr>
          <a:xfrm>
            <a:off x="215516" y="243512"/>
            <a:ext cx="871296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 CALAT Learner Forum </a:t>
            </a:r>
            <a:endParaRPr lang="en-GB" sz="2400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sz="24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A place to listen to leaners feedback, have the opportunity to have a say in how we are operating as a service,  to create new initiatives, to meet other learners and share experiences. The forum will be open to a representative of the learners across the whole service</a:t>
            </a:r>
            <a:r>
              <a:rPr lang="en-GB" sz="2400" dirty="0">
                <a:solidFill>
                  <a:srgbClr val="222222"/>
                </a:solidFill>
                <a:latin typeface="Comic Sans MS" panose="030F0702030302020204" pitchFamily="66" charset="0"/>
              </a:rPr>
              <a:t>.</a:t>
            </a:r>
          </a:p>
          <a:p>
            <a:pPr algn="l"/>
            <a:endParaRPr lang="en-GB" sz="2400" b="0" i="0" dirty="0">
              <a:solidFill>
                <a:srgbClr val="222222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en-GB" sz="24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Please, let me know if you want to put </a:t>
            </a:r>
            <a:r>
              <a:rPr lang="en-GB" sz="2400" dirty="0">
                <a:solidFill>
                  <a:srgbClr val="222222"/>
                </a:solidFill>
                <a:latin typeface="Comic Sans MS" panose="030F0702030302020204" pitchFamily="66" charset="0"/>
              </a:rPr>
              <a:t>your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selves forward to be part of the forum</a:t>
            </a:r>
            <a:r>
              <a:rPr lang="en-GB" sz="2400" b="1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rgbClr val="222222"/>
                </a:solidFill>
                <a:latin typeface="Comic Sans MS" panose="030F0702030302020204" pitchFamily="66" charset="0"/>
              </a:rPr>
              <a:t>by emailing me your name &amp; phone number </a:t>
            </a:r>
            <a:r>
              <a:rPr lang="en-GB" sz="2400" dirty="0">
                <a:solidFill>
                  <a:srgbClr val="222222"/>
                </a:solidFill>
                <a:latin typeface="Comic Sans MS" panose="030F0702030302020204" pitchFamily="66" charset="0"/>
              </a:rPr>
              <a:t>so I can forward it to </a:t>
            </a:r>
            <a:endParaRPr lang="en-GB" sz="2400" b="1" i="0" dirty="0">
              <a:solidFill>
                <a:srgbClr val="7030A0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en-GB" sz="2400" b="1" i="0" dirty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Francoise Gayle, our Community &amp; Support Curriculum Team Manager </a:t>
            </a:r>
            <a:endParaRPr lang="en-GB" sz="2400" b="0" i="0" dirty="0">
              <a:solidFill>
                <a:srgbClr val="222222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en-GB" sz="24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algn="l"/>
            <a:r>
              <a:rPr lang="en-GB" sz="24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The set dates for the Learner Forum meetings are:</a:t>
            </a:r>
          </a:p>
          <a:p>
            <a:pPr algn="l"/>
            <a:endParaRPr lang="en-GB" sz="2400" dirty="0">
              <a:solidFill>
                <a:srgbClr val="222222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sz="24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- Wednesday 19th March 25 at Clocktower &amp;</a:t>
            </a:r>
          </a:p>
          <a:p>
            <a:pPr algn="l"/>
            <a:r>
              <a:rPr lang="en-GB" sz="2400" dirty="0">
                <a:solidFill>
                  <a:srgbClr val="222222"/>
                </a:solidFill>
                <a:latin typeface="Comic Sans MS" panose="030F0702030302020204" pitchFamily="66" charset="0"/>
              </a:rPr>
              <a:t>- 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Wednesday 4th June 25 at Strand House.</a:t>
            </a:r>
          </a:p>
        </p:txBody>
      </p:sp>
    </p:spTree>
    <p:extLst>
      <p:ext uri="{BB962C8B-B14F-4D97-AF65-F5344CB8AC3E}">
        <p14:creationId xmlns:p14="http://schemas.microsoft.com/office/powerpoint/2010/main" val="163714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1F81D8-A518-38DC-7742-05E7C1B75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93" y="68263"/>
            <a:ext cx="462101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24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EDAFD-9B7B-7FD3-3F1E-2D0BB1CFA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5F8C39C9-1713-3100-8801-509CCF9D59DC}"/>
              </a:ext>
            </a:extLst>
          </p:cNvPr>
          <p:cNvSpPr txBox="1"/>
          <p:nvPr/>
        </p:nvSpPr>
        <p:spPr>
          <a:xfrm>
            <a:off x="3491880" y="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Lectura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00280F-8333-F76D-A288-76FCC05FF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97360"/>
            <a:ext cx="386872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0FA45299-D178-511B-9AC2-3BF1E24C4656}"/>
              </a:ext>
            </a:extLst>
          </p:cNvPr>
          <p:cNvSpPr txBox="1"/>
          <p:nvPr/>
        </p:nvSpPr>
        <p:spPr>
          <a:xfrm>
            <a:off x="0" y="286489"/>
            <a:ext cx="4982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Libro de texto, página 168,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Act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Lee y contesta las siguientes preguntas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7FD3A543-6B6E-3362-9FAF-2EC94C311BC1}"/>
              </a:ext>
            </a:extLst>
          </p:cNvPr>
          <p:cNvSpPr txBox="1"/>
          <p:nvPr/>
        </p:nvSpPr>
        <p:spPr>
          <a:xfrm>
            <a:off x="4208515" y="885508"/>
            <a:ext cx="4932040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¿Quién envía el email?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¿Quién es el destinatario del email?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¿Con quién está Rosa?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¿Dónde está Rosa?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¿Qué hace por la noche?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¿Dónde se aloja Rosa y su familia?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¿Cuándo envía el email?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¿Qué está haciendo la niña?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¿Cómo lo están pasando?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¿De qué se queja Rosa?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¿Por qué Rosa duerme por las mañanas?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¿Qué está haciendo su marido ahora?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7D3F341E-9CC8-AC0E-799B-416B9CA08B74}"/>
              </a:ext>
            </a:extLst>
          </p:cNvPr>
          <p:cNvSpPr/>
          <p:nvPr/>
        </p:nvSpPr>
        <p:spPr>
          <a:xfrm>
            <a:off x="4499992" y="1196752"/>
            <a:ext cx="1971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Rosa envía el email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2E1D4BE3-FF04-CA2F-8BA1-E34FABB5316E}"/>
              </a:ext>
            </a:extLst>
          </p:cNvPr>
          <p:cNvSpPr/>
          <p:nvPr/>
        </p:nvSpPr>
        <p:spPr>
          <a:xfrm>
            <a:off x="4499992" y="1700808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destinatario del email es Marcos</a:t>
            </a: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054F7D22-37CE-77E7-E3E7-30841C7BDCAE}"/>
              </a:ext>
            </a:extLst>
          </p:cNvPr>
          <p:cNvSpPr/>
          <p:nvPr/>
        </p:nvSpPr>
        <p:spPr>
          <a:xfrm>
            <a:off x="4499992" y="2204864"/>
            <a:ext cx="24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Rosa está con su familia</a:t>
            </a:r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F9588F4A-9D57-AE81-01FC-A9F70018E7E0}"/>
              </a:ext>
            </a:extLst>
          </p:cNvPr>
          <p:cNvSpPr/>
          <p:nvPr/>
        </p:nvSpPr>
        <p:spPr>
          <a:xfrm>
            <a:off x="4572000" y="270892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Rosa está de vacaciones en la playa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5BEE9ECD-AB71-57DF-0D1D-BBF5E25FFFD5}"/>
              </a:ext>
            </a:extLst>
          </p:cNvPr>
          <p:cNvSpPr/>
          <p:nvPr/>
        </p:nvSpPr>
        <p:spPr>
          <a:xfrm>
            <a:off x="4644008" y="3203684"/>
            <a:ext cx="294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 a la discoteca por la noche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8C434379-29EC-762E-AF7E-582F288B45AC}"/>
              </a:ext>
            </a:extLst>
          </p:cNvPr>
          <p:cNvSpPr/>
          <p:nvPr/>
        </p:nvSpPr>
        <p:spPr>
          <a:xfrm>
            <a:off x="4572000" y="3707740"/>
            <a:ext cx="3973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alojan en un chalet al lado de la playa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A58AD3B4-B5FA-8033-DD13-FD7E9B6C10FC}"/>
              </a:ext>
            </a:extLst>
          </p:cNvPr>
          <p:cNvSpPr/>
          <p:nvPr/>
        </p:nvSpPr>
        <p:spPr>
          <a:xfrm>
            <a:off x="4644008" y="4149080"/>
            <a:ext cx="2947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25 de agosto envía el email</a:t>
            </a: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09A44AD0-6CAB-4996-7FF4-856905EAF588}"/>
              </a:ext>
            </a:extLst>
          </p:cNvPr>
          <p:cNvSpPr/>
          <p:nvPr/>
        </p:nvSpPr>
        <p:spPr>
          <a:xfrm>
            <a:off x="4716016" y="4643844"/>
            <a:ext cx="2388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niña está durmiendo</a:t>
            </a:r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490A701E-B49B-9169-A60F-286A9BE2C1D1}"/>
              </a:ext>
            </a:extLst>
          </p:cNvPr>
          <p:cNvSpPr/>
          <p:nvPr/>
        </p:nvSpPr>
        <p:spPr>
          <a:xfrm>
            <a:off x="4644008" y="5085184"/>
            <a:ext cx="2745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 están pasando muy bien</a:t>
            </a:r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E2F46A01-4121-8A18-479C-128B4554BC76}"/>
              </a:ext>
            </a:extLst>
          </p:cNvPr>
          <p:cNvSpPr/>
          <p:nvPr/>
        </p:nvSpPr>
        <p:spPr>
          <a:xfrm>
            <a:off x="4572000" y="5579948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Rosa se queja de que está comiendo demasiado</a:t>
            </a: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306C4E2B-91B0-0CE0-C677-7AFFD776A5B9}"/>
              </a:ext>
            </a:extLst>
          </p:cNvPr>
          <p:cNvSpPr/>
          <p:nvPr/>
        </p:nvSpPr>
        <p:spPr>
          <a:xfrm>
            <a:off x="4716016" y="6093296"/>
            <a:ext cx="3070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Porque va a la cama muy tarde</a:t>
            </a:r>
          </a:p>
        </p:txBody>
      </p:sp>
      <p:sp>
        <p:nvSpPr>
          <p:cNvPr id="19" name="18 Rectángulo">
            <a:extLst>
              <a:ext uri="{FF2B5EF4-FFF2-40B4-BE49-F238E27FC236}">
                <a16:creationId xmlns:a16="http://schemas.microsoft.com/office/drawing/2014/main" id="{66012A64-35CC-8E05-3CAA-1AEA6ED39111}"/>
              </a:ext>
            </a:extLst>
          </p:cNvPr>
          <p:cNvSpPr/>
          <p:nvPr/>
        </p:nvSpPr>
        <p:spPr>
          <a:xfrm>
            <a:off x="4716016" y="6516052"/>
            <a:ext cx="297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 marido está leyendo ahora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F1224495-21E5-EB9F-7A3A-84F1523ED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637" y="88989"/>
            <a:ext cx="956211" cy="74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6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 flipH="1">
            <a:off x="2195736" y="0"/>
            <a:ext cx="4536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Presente continuo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20" y="692696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Conjuga el verbo</a:t>
            </a:r>
            <a:r>
              <a:rPr kumimoji="0" lang="es-E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infinitivo en 1era. </a:t>
            </a:r>
            <a:r>
              <a:rPr lang="es-ES" sz="2400" dirty="0">
                <a:solidFill>
                  <a:prstClr val="black"/>
                </a:solidFill>
                <a:latin typeface="Comic Sans MS" pitchFamily="66" charset="0"/>
              </a:rPr>
              <a:t>persona y singular en el presente continuo.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Ejemplo:   - comer 	*estoy comiendo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2708921"/>
            <a:ext cx="8964488" cy="3416320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Hacer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Decir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Pedir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Estudiar 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Repetir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Jugar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Vestirse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Conducir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Dormir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Ducharse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Morir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Aprender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Salir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Oír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Trabajar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Construir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Comprar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Lavarse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Distribuir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Mandar =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Llamar =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Terminar =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75656" y="2708920"/>
            <a:ext cx="9145016" cy="352839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haciendo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ciendo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p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diendo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estudiando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rep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tiendo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jugando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v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i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stiéndome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conduciendo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u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rmiendo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duchándome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m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u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riendo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aprendiendo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saliendo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viendo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trabajando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constru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comprando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lavándome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distribu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endo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mandando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llamando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itchFamily="34" charset="0"/>
                <a:ea typeface="+mn-ea"/>
                <a:cs typeface="+mn-cs"/>
              </a:rPr>
              <a:t>Estoy terminando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7544" y="6165304"/>
            <a:ext cx="460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2. Elige un verbo y di una frase</a:t>
            </a:r>
          </a:p>
        </p:txBody>
      </p:sp>
      <p:pic>
        <p:nvPicPr>
          <p:cNvPr id="9" name="Picture 2" descr="Resultado de imagen de habla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093296"/>
            <a:ext cx="630493" cy="567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uild="allAtOnce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57122" y="127693"/>
            <a:ext cx="6017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 O R  </a:t>
            </a:r>
            <a:r>
              <a:rPr kumimoji="0" lang="es-ES" sz="3600" b="1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versus</a:t>
            </a:r>
            <a:r>
              <a:rPr kumimoji="0" lang="es-ES" sz="4800" b="1" i="0" u="none" strike="noStrike" kern="1200" cap="none" spc="300" normalizeH="0" baseline="0" noProof="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1F497D">
                    <a:lumMod val="50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P A R A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230601" y="1196752"/>
            <a:ext cx="6579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¿Cuándo usar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por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para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46813" y="3323733"/>
            <a:ext cx="342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Compras o intercambio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444281" y="3259272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Opinión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2339702" y="3785398"/>
            <a:ext cx="0" cy="792088"/>
          </a:xfrm>
          <a:prstGeom prst="straightConnector1">
            <a:avLst/>
          </a:prstGeom>
          <a:ln w="4445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7092280" y="3720937"/>
            <a:ext cx="0" cy="792088"/>
          </a:xfrm>
          <a:prstGeom prst="straightConnector1">
            <a:avLst/>
          </a:prstGeom>
          <a:ln w="4445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47925" y="4653136"/>
            <a:ext cx="5028131" cy="108012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 Compré este libro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por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 euros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148063" y="4653136"/>
            <a:ext cx="3948011" cy="108012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Para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mí el mejor equipo de fútbol es el Barcelona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D23BF5D-30F5-7D03-0095-6ECAEDB67F0E}"/>
              </a:ext>
            </a:extLst>
          </p:cNvPr>
          <p:cNvSpPr/>
          <p:nvPr/>
        </p:nvSpPr>
        <p:spPr>
          <a:xfrm>
            <a:off x="1331640" y="2411044"/>
            <a:ext cx="2016125" cy="795337"/>
          </a:xfrm>
          <a:prstGeom prst="ellipse">
            <a:avLst/>
          </a:prstGeom>
          <a:solidFill>
            <a:srgbClr val="00CC99"/>
          </a:solidFill>
          <a:ln w="12700" cap="flat" cmpd="sng" algn="ctr">
            <a:solidFill>
              <a:srgbClr val="00CC99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</a:t>
            </a:r>
          </a:p>
        </p:txBody>
      </p:sp>
      <p:sp>
        <p:nvSpPr>
          <p:cNvPr id="5" name="9 Llamada de flecha hacia abajo">
            <a:extLst>
              <a:ext uri="{FF2B5EF4-FFF2-40B4-BE49-F238E27FC236}">
                <a16:creationId xmlns:a16="http://schemas.microsoft.com/office/drawing/2014/main" id="{71F703BF-B8D2-3AFF-4DFC-D96EE4650B11}"/>
              </a:ext>
            </a:extLst>
          </p:cNvPr>
          <p:cNvSpPr/>
          <p:nvPr/>
        </p:nvSpPr>
        <p:spPr>
          <a:xfrm>
            <a:off x="6322159" y="2290221"/>
            <a:ext cx="1487487" cy="1077912"/>
          </a:xfrm>
          <a:prstGeom prst="downArrowCallout">
            <a:avLst/>
          </a:prstGeom>
          <a:solidFill>
            <a:srgbClr val="808080">
              <a:lumMod val="50000"/>
              <a:alpha val="34000"/>
            </a:srgbClr>
          </a:solidFill>
          <a:ln w="12700" cap="flat" cmpd="sng" algn="ctr">
            <a:solidFill>
              <a:srgbClr val="00CC99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260648"/>
            <a:ext cx="8545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CC6600"/>
                </a:solidFill>
                <a:latin typeface="Bahnschrift Light Condensed" pitchFamily="34" charset="0"/>
              </a:rPr>
              <a:t>1. Rodea la preposición correcta en cada caso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1196752"/>
            <a:ext cx="9144000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Creo que por / para ir a Londres es mejor el tren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Me parece que por / para llevar una vida sana hay que hacer deporte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Se vende esta bicicleta por / para 35 euros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Come todo lo que quieras por / para solo 20 euros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Pienso que por /para aprender un idioma hay que memorizar vocabulario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No veo bien desde aquí, ¿podríamos cambiar tu sitio por / para el mío, por favor?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sz="2000" dirty="0"/>
              <a:t>Camarero, no me gusta está hamburguesa, ¿quisiera cambiarla por / para el pollo?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8.   Para / por ser médico tienes que estudiar y leer mucho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9. No lo creo, ¿compraste este ordenador por / para 250 euros nada más?  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10. Te cambio este bolígrafo por el tuyo </a:t>
            </a:r>
          </a:p>
        </p:txBody>
      </p:sp>
      <p:sp>
        <p:nvSpPr>
          <p:cNvPr id="7" name="6 Elipse"/>
          <p:cNvSpPr/>
          <p:nvPr/>
        </p:nvSpPr>
        <p:spPr>
          <a:xfrm>
            <a:off x="1907704" y="1340768"/>
            <a:ext cx="576064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3113049" y="2708920"/>
            <a:ext cx="576064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2051720" y="3140968"/>
            <a:ext cx="576064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5868144" y="3573016"/>
            <a:ext cx="576064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6876256" y="4041068"/>
            <a:ext cx="576064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395536" y="4473116"/>
            <a:ext cx="576064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328064" y="4981528"/>
            <a:ext cx="576064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2555776" y="1772816"/>
            <a:ext cx="576064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2771800" y="2204864"/>
            <a:ext cx="576064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27584" y="5805264"/>
            <a:ext cx="6963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CC6600"/>
                </a:solidFill>
                <a:latin typeface="Bahnschrift Light Condensed" pitchFamily="34" charset="0"/>
              </a:rPr>
              <a:t>2. Di dos ejemplos usando por y para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799D9D56-FEDE-4F67-8629-B6E75DC8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36712"/>
            <a:ext cx="1008112" cy="101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Resultado de imagen de hablar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877272"/>
            <a:ext cx="764704" cy="764704"/>
          </a:xfrm>
          <a:prstGeom prst="rect">
            <a:avLst/>
          </a:prstGeom>
          <a:noFill/>
        </p:spPr>
      </p:pic>
      <p:sp>
        <p:nvSpPr>
          <p:cNvPr id="2" name="12 Elipse">
            <a:extLst>
              <a:ext uri="{FF2B5EF4-FFF2-40B4-BE49-F238E27FC236}">
                <a16:creationId xmlns:a16="http://schemas.microsoft.com/office/drawing/2014/main" id="{24F8B983-CB4B-47A7-A1C1-B1DE5FC2B278}"/>
              </a:ext>
            </a:extLst>
          </p:cNvPr>
          <p:cNvSpPr/>
          <p:nvPr/>
        </p:nvSpPr>
        <p:spPr>
          <a:xfrm>
            <a:off x="2987824" y="5406266"/>
            <a:ext cx="504056" cy="43204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2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966</Words>
  <Application>Microsoft Office PowerPoint</Application>
  <PresentationFormat>On-screen Show (4:3)</PresentationFormat>
  <Paragraphs>222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Agency FB</vt:lpstr>
      <vt:lpstr>Arial</vt:lpstr>
      <vt:lpstr>Bahnschrift Light Condensed</vt:lpstr>
      <vt:lpstr>Calibri</vt:lpstr>
      <vt:lpstr>Calibri Light</vt:lpstr>
      <vt:lpstr>Comic Sans MS</vt:lpstr>
      <vt:lpstr>Times New Roman</vt:lpstr>
      <vt:lpstr>1_Tema de Office</vt:lpstr>
      <vt:lpstr>3_Tema de Office</vt:lpstr>
      <vt:lpstr>4_Tema de Office</vt:lpstr>
      <vt:lpstr>Tema de Office</vt:lpstr>
      <vt:lpstr>Office Theme</vt:lpstr>
      <vt:lpstr>PowerPoint Presentation</vt:lpstr>
      <vt:lpstr>Holanda Exhausta La tapa del inodoro La basura Se portaron muy bien Cachorro, gatita Saltar Hembra – macho.  Machismo Una adaptación no muy fidedigna Pedir prestado 2 libros de música para piano Jardinero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Los deberes    </vt:lpstr>
      <vt:lpstr>Vamos a jugar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A Generic11</cp:lastModifiedBy>
  <cp:revision>44</cp:revision>
  <dcterms:created xsi:type="dcterms:W3CDTF">2020-10-19T12:06:50Z</dcterms:created>
  <dcterms:modified xsi:type="dcterms:W3CDTF">2025-02-26T12:09:26Z</dcterms:modified>
</cp:coreProperties>
</file>