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9993" r:id="rId2"/>
    <p:sldMasterId id="2147490006" r:id="rId3"/>
    <p:sldMasterId id="2147490079" r:id="rId4"/>
    <p:sldMasterId id="2147490272" r:id="rId5"/>
  </p:sldMasterIdLst>
  <p:notesMasterIdLst>
    <p:notesMasterId r:id="rId18"/>
  </p:notesMasterIdLst>
  <p:handoutMasterIdLst>
    <p:handoutMasterId r:id="rId19"/>
  </p:handoutMasterIdLst>
  <p:sldIdLst>
    <p:sldId id="1082" r:id="rId6"/>
    <p:sldId id="1393" r:id="rId7"/>
    <p:sldId id="1699" r:id="rId8"/>
    <p:sldId id="1834" r:id="rId9"/>
    <p:sldId id="1835" r:id="rId10"/>
    <p:sldId id="1208" r:id="rId11"/>
    <p:sldId id="1701" r:id="rId12"/>
    <p:sldId id="1664" r:id="rId13"/>
    <p:sldId id="267" r:id="rId14"/>
    <p:sldId id="1684" r:id="rId15"/>
    <p:sldId id="1694" r:id="rId16"/>
    <p:sldId id="260" r:id="rId17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663300"/>
    <a:srgbClr val="FFFF66"/>
    <a:srgbClr val="99FF66"/>
    <a:srgbClr val="CCECFF"/>
    <a:srgbClr val="CCFFCC"/>
    <a:srgbClr val="CC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0855" autoAdjust="0"/>
  </p:normalViewPr>
  <p:slideViewPr>
    <p:cSldViewPr>
      <p:cViewPr varScale="1">
        <p:scale>
          <a:sx n="76" d="100"/>
          <a:sy n="76" d="100"/>
        </p:scale>
        <p:origin x="104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99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07/11/2023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066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07/11/2023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435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8ABCE-CF61-4DCB-8CF6-39978659B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DED97-8658-491A-B19A-24267557F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02C39-2DDF-4FEE-A9C4-6F7D8F70F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9F0D-3883-4F3F-BB78-348AFE803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7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2FEFF0-8CE3-4F86-BD33-80165881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C5050-43E7-46EC-B86D-AEF9F1820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77FDD-37A6-44FE-8B53-96E59310E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21F6-293A-4EF1-A9EC-B5D5EF5570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919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CDCCC-C845-438E-96FA-9138B86A4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2B2C24-939F-418F-A625-593FF4EAE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75799-2C88-474A-9853-AB67E2F21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510EB-7D3F-4A97-88A0-8639E6689E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43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4119C-F865-4961-B6C9-681CE0FE9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9A10-31CF-4461-98F1-80C5FAC1E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C2062-2EE7-46C9-8A0F-8299775A2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982F3-6308-454D-9005-4AD415C3A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24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B40DC2-76B0-4519-8613-D2FD3D634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561BE0-F2C1-49D8-BA16-C121C7260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C3A4BF-B1AA-45B5-ACEA-7AE4809B9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861A-E9CE-4209-9533-8C147E9527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21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DC2BF2-1365-4FE5-96FC-8142358F5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ED9CED-D5D7-453F-BA77-7207525D6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236A46-741A-4B16-8912-88F3F3581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179D-5CFB-466B-8833-56DA4B357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48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DEB9F0-3749-46E5-AE05-E185FED38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3A121F-4332-4482-BEE4-2400D798B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11BA99-8A63-4AA4-8685-176E55AA9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90A9-56DA-420C-889A-5B670EE5D7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31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FE00F-F377-4375-ABFF-E6023204B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7284B-C655-48F6-9D0C-E25C483BE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EA2E3-47D3-42C6-85F7-05856F14D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3DC5-3C2A-409E-A65C-82A857A06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779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F1265-E387-4284-B862-FE5AD8442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06A4A-3D0F-42BF-9A46-BB0D2781A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FADA8-A149-4770-A3C1-507696B7C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E44B-4E4B-4522-AA4F-DBB384BB7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340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2A7D33-FCA9-4499-BCA8-485B55E88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B31439-F488-41CB-967F-29DA04E1F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10DD0-BCED-4FCC-B85A-EBBF3035E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0F7D-4FBA-49D3-A479-4B1D0A447E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22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5659B1-4475-42AF-9B72-16B108623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06376-E80E-45EB-8E48-E456A2D2F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922579-BA4E-41FC-AC79-B36696128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090-48A8-4654-B3F4-BE5E669E6C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9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2AB48-FCA3-4E2C-B0B4-BC67E6C79B2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EE298-EA6C-4523-AE94-03E9453C388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FD4D8-0843-4004-A051-F14E61B9E9D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59BD8-602E-4BCD-BE30-06712178A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1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87B38B-EFA4-40CD-AFA1-AA2042DAC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60985F-A0E6-46A9-8D87-0C50E7181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0F6ADB-5400-433A-8772-3F2368F89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2B7A-0DE1-4B4E-8321-B191728E7C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24318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D46C5-04D5-4376-BD14-1AC313214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CC4E0-5815-4DC2-BE81-8A336C12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303020-53CD-4C66-84B4-F936A239B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EFA52-268D-4D47-BDFB-491841D89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013752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D26F1-35B6-45D1-A632-140A351A5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FBAE20-5F54-438B-B617-A98563E70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50AE2-3E16-48B2-AED9-E51A00338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A7D5-0C39-4B30-A530-0A0816E975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09649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0B567-DBAE-4724-822F-2AA3DE74C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84FA4-6091-443D-8B9F-5E6B1184A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64C2E-7B63-452F-B947-9F07F44DD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C21A-D4F4-4128-A333-ADDFFFD1FC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20465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757EA9-6CB2-48AF-849F-9F00B6C02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2EF802-0F3B-499C-B31C-E1351E149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05D9F2-E8DD-4DF7-B479-934D9E39B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88CF-BA15-4A8E-8A42-1FA9D4113A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259861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E28C3F-35E9-42D6-A1D7-B6E426928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1127E9-77F0-4D50-BD69-24C34EC82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2F12A8-3805-4C81-96AA-4D758BAE8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1B20-E928-43FB-8F82-C9AA3D4CDD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7699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1252D9-F9C2-497D-8298-2AC0DE5AE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6F42AF-3A2C-4A34-AB58-B6F18CA9A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DB4DA3-A8D5-40DC-9955-56E5F5927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301EA-68EF-459F-9B50-439FDD1D10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084710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53624-FA9D-487D-B478-F4B5F7DFE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AF8AB-6A13-4C8B-B064-2B97301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FA464-7ADC-4AF8-A123-44C63BEA6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2214-2B96-407E-BEC5-A0AE5C0B3F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30285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880F2-1611-476D-AD68-9D8887689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AFD61-2E96-4A98-9684-78C1F5D23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61354-DE87-40E3-A642-4A0FC02CF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3C68-A4D5-484D-A484-AC4D4B1E6E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764701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95502A-B6DE-459A-A1A4-F38215736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08E48-2F48-48F5-BF48-AFD8140D9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CC5051-67A3-4E82-B935-6C0010EAC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99A0-1004-4BC8-BB48-209775909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62252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9FAB5B-16B9-4B6C-9B2E-82896DB5C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276D26-6760-4F1C-85F2-230B4257E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DADE3-64FE-4650-915A-E337052B5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9355-FDBD-45C1-BF28-9DACC0FF9C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109990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7363-A121-47F5-A7AB-93B9E4A9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87811-9B84-4604-B824-DE453C0C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8BBF-67EF-44C7-BBCA-F640EF77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7F0F-BDD8-495C-849F-4255134EBC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997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CF50-BA2A-48B4-8216-196DA9C1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1DAA-E211-4D3F-9D26-2B1C79FC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6164-5C9E-4F23-9B10-357DA36A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332B-930D-4164-BA9F-AD8693FCAC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217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7B8C5-9560-423F-A634-BA58F9D8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FF6D-5113-4224-8924-3C3129AF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CB3A-D095-4196-B2A9-670CE86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B025-71D5-436B-961A-C87E13045F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71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D34AF8-4F36-4642-B35D-FC9D3FE4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133E02-545C-490F-A7E7-9884B9FE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2CD7B1-305C-4394-B902-0EE0FD9B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26A1-50BA-481A-8C83-FE282741BA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1633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A26B69-D734-4A3B-8B70-F3390D59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91EEF3-6B57-4C92-94CB-D4DE1E8E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F0C1E-2E91-4569-8A83-B35818BF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7907-3248-4290-872A-83CB1FD191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84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3CE088-F51E-4EE2-845A-69369787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12FB22-4F98-4F7C-AEEA-5C9C0EF4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5C1FDE-A9A0-40F6-85D0-AB76651D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C4FA-AA4A-44F1-B49E-3E072B83FA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2357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CB454B-EEF9-4A00-9EFE-FE6C459C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4C0FB1-AD07-4970-B9AE-9F814CEC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EC751-6EBC-4FF1-A369-D6F7FADF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D52F-D8ED-4EEE-AA8C-BE8B979D75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0193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F715BB-9AE9-44C9-BD96-6902FB9C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99B388-F020-4A78-91D5-12135A0E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22E8E-F531-492C-A160-4312CF11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A208-3E87-4688-8838-93A4CD4AA5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0134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6AA1B1-00E6-4E95-84CD-C2A2A400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899C84-BE67-4C7F-B264-9F32AEA8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5BD290-60D3-46F5-995E-133470D6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26F4-13E6-4737-B534-5400B040A1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0570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3805C-B313-476F-B57F-470460C1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CA08-4252-4BDD-9224-B34A1A0C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89259-6A85-47A6-829C-4CCA1065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DF35-D698-4FB1-8DF1-676F9EF3E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103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A8455-CF54-4F72-AA6D-17596D5E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693E-EF22-4AAA-BFF9-CC0A2D1E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1DADE-AF59-4BDB-9C2A-C32DADFE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BB23-04F5-4311-BFBE-D8BB1F460A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176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0D055-762A-4F1F-AB91-42EB98276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FC864-9EBE-4ED9-8508-A3DA6A3AD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4670E-3F46-4821-9C28-4A224B42E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BC82-A6A3-46E3-849F-4EF4648AA4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513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7E39D-A716-4891-9205-57CE0DAA5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678B1-F80D-4FCA-8378-F27D53A3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90186F-24AB-4131-9E5B-FE2316686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E3C4-2B6C-4F50-BB10-4F7D6F8D2F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9865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5A41E-DC1D-4B54-A197-117D30953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717A5D-108D-463E-B967-4292CC9AB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2DB65-101F-4EDD-8D82-06E5292C7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49C-7681-4DC2-AAB0-EB449992DF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2792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3F5A9-EA1B-443C-8621-874167BDC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F1B6C-2278-4FC7-AD40-7BCEEC1EB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81245-6482-4809-98F1-9E78826FB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E062-F2CE-4D46-9239-F56B953C00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206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E350BB-0ED2-4994-A958-65B0C2E52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E18CC8-F325-4065-903A-CA2F4A377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B4A9B3-C1FD-4090-A453-A76CA4421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0786-4E36-4C31-A1AF-238D057060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201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044E72-BA8F-42F5-A948-512944DDD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E7E2CF-10D9-4C80-A675-13BE99FD9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73F304-D9A0-40B8-961B-5B63D4D66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2977-7F92-49E3-8340-BAB86266BC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6156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6B08C8-E85D-470B-BBFC-43B0BA633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A0BF35-16EC-4649-BA95-516723B4E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58F09E-1C0E-4773-A9C4-6BB02967A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BE11-1078-4DA8-8928-AE0E66B77D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084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77F58-C9FC-4DD3-BB34-28630E08D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F779F-144F-4AE8-8470-450C212F7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DE909-3E36-4D26-9ED5-5270D4078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ADBC-F32F-4496-8E45-BC1EAAB1B2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145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E0422-3A37-4BDB-9A8C-41C00E0ED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C8310-2A91-4737-AB4B-552903497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FCAAC-40AD-4261-8258-21748EEE8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8D03-4430-4146-AC76-51C73B47B1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9793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A9042-BDCC-433F-979C-D782AFB10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EEE33-1006-47C7-9D02-6A3EF8AF8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D8829-9955-447E-9DAB-0E06C9EC5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5ADB-D9BB-4412-A0BF-AD78293B1C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1865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565F5-7872-4CA6-9521-D01BCB45D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BC4A5A-2D86-4C6C-A00F-F85C52992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C451D5-8511-420F-8E4F-4776DEEF3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AF53-2F14-4D80-A5B5-B40506D992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4563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DF659-413C-4100-9059-8D8AF77CF1A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B6AE9-6DDE-4117-BBB8-B955E769753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F2FB2-9A72-4CE0-AEF4-3778BFDF51F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AC97-C11D-4433-BD06-789241C8D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6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80FFAE-AA6B-4CD7-A121-A50917164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92E4000-2912-4548-BAF7-E36DD19A2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7E22B8-AEE2-45F7-B529-7902837BBA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9F470D-0CCE-4BF5-973D-259B319CE0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E87A7-0BE0-4FDE-BA2F-1C96B50214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9372ED-2568-49FE-AC4E-8F4F0D4C64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73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94" r:id="rId1"/>
    <p:sldLayoutId id="2147489995" r:id="rId2"/>
    <p:sldLayoutId id="2147489996" r:id="rId3"/>
    <p:sldLayoutId id="2147489997" r:id="rId4"/>
    <p:sldLayoutId id="2147489998" r:id="rId5"/>
    <p:sldLayoutId id="2147489999" r:id="rId6"/>
    <p:sldLayoutId id="2147490000" r:id="rId7"/>
    <p:sldLayoutId id="2147490001" r:id="rId8"/>
    <p:sldLayoutId id="2147490002" r:id="rId9"/>
    <p:sldLayoutId id="2147490003" r:id="rId10"/>
    <p:sldLayoutId id="2147490004" r:id="rId11"/>
    <p:sldLayoutId id="21474900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CB78F25-8016-4657-B6E4-6276EB430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896CB06-4924-44D4-920C-6339282A1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90DF6C-0019-41C7-B30D-B0372323FD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DFA511-50E4-40ED-8947-8C3349C389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12DAC7-07DE-4F21-B362-7486FD5501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6FB51-D0FF-4E42-9A6B-343F6B7C7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5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07" r:id="rId1"/>
    <p:sldLayoutId id="2147490008" r:id="rId2"/>
    <p:sldLayoutId id="2147490009" r:id="rId3"/>
    <p:sldLayoutId id="2147490010" r:id="rId4"/>
    <p:sldLayoutId id="2147490011" r:id="rId5"/>
    <p:sldLayoutId id="2147490012" r:id="rId6"/>
    <p:sldLayoutId id="2147490013" r:id="rId7"/>
    <p:sldLayoutId id="2147490014" r:id="rId8"/>
    <p:sldLayoutId id="2147490015" r:id="rId9"/>
    <p:sldLayoutId id="2147490016" r:id="rId10"/>
    <p:sldLayoutId id="214749001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FEE912-A145-43D8-99F1-F8C2356380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C175E7-FBC0-4CA1-8E81-5737041B0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B8135-FCDE-48D5-B23B-62642F85F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39823-6270-4179-AFFB-7AC8FFE27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9CCB-2F77-4AC2-A856-2C0B3ABF5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4C6882-3C00-46BE-945E-5E4C28D801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6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80" r:id="rId1"/>
    <p:sldLayoutId id="2147490081" r:id="rId2"/>
    <p:sldLayoutId id="2147490082" r:id="rId3"/>
    <p:sldLayoutId id="2147490083" r:id="rId4"/>
    <p:sldLayoutId id="2147490084" r:id="rId5"/>
    <p:sldLayoutId id="2147490085" r:id="rId6"/>
    <p:sldLayoutId id="2147490086" r:id="rId7"/>
    <p:sldLayoutId id="2147490087" r:id="rId8"/>
    <p:sldLayoutId id="2147490088" r:id="rId9"/>
    <p:sldLayoutId id="2147490089" r:id="rId10"/>
    <p:sldLayoutId id="21474900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4B07C5-742D-47D7-931A-24F8B4E4A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5ADB786-B46A-4E9B-97AA-AC76AAE4E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8C9CE2-34F3-48D3-977C-FA9B07C359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DA3F0B-83DF-409B-A3D3-85E92892CD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CF7A5B-8054-4AA4-9B2D-9BEE25F439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EFDDFA-4BE0-4C5A-89DB-7EBA12AD7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46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73" r:id="rId1"/>
    <p:sldLayoutId id="2147490274" r:id="rId2"/>
    <p:sldLayoutId id="2147490275" r:id="rId3"/>
    <p:sldLayoutId id="2147490276" r:id="rId4"/>
    <p:sldLayoutId id="2147490277" r:id="rId5"/>
    <p:sldLayoutId id="2147490278" r:id="rId6"/>
    <p:sldLayoutId id="2147490279" r:id="rId7"/>
    <p:sldLayoutId id="2147490280" r:id="rId8"/>
    <p:sldLayoutId id="2147490281" r:id="rId9"/>
    <p:sldLayoutId id="2147490282" r:id="rId10"/>
    <p:sldLayoutId id="2147490283" r:id="rId11"/>
    <p:sldLayoutId id="21474902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4 de 12 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dirty="0">
                <a:latin typeface="Comic Sans MS" panose="030F0702030302020204" pitchFamily="66" charset="0"/>
              </a:rPr>
              <a:t>martes, 31 de </a:t>
            </a:r>
            <a:r>
              <a:rPr lang="en-GB" altLang="en-US" sz="2000" dirty="0" err="1">
                <a:latin typeface="Comic Sans MS" panose="030F0702030302020204" pitchFamily="66" charset="0"/>
              </a:rPr>
              <a:t>octubre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  <a:defRPr/>
            </a:pPr>
            <a:r>
              <a:rPr lang="en-GB" altLang="en-US" sz="2400" b="1" i="1" dirty="0">
                <a:solidFill>
                  <a:srgbClr val="002060"/>
                </a:solidFill>
                <a:latin typeface="Comic Sans MS" pitchFamily="66" charset="0"/>
              </a:rPr>
              <a:t>At the end of this session, we will be able to 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</a:rPr>
              <a:t>:   </a:t>
            </a:r>
          </a:p>
          <a:p>
            <a:pPr marL="0" lvl="0" indent="0"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Al final de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esta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sesión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podremos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- change the present of a verb into the simple past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   (or </a:t>
            </a:r>
            <a:r>
              <a:rPr lang="en-GB" altLang="en-US" sz="2400" dirty="0" err="1">
                <a:latin typeface="Comic Sans MS" panose="030F0702030302020204" pitchFamily="66" charset="0"/>
              </a:rPr>
              <a:t>preterite</a:t>
            </a:r>
            <a:r>
              <a:rPr lang="en-GB" altLang="en-US" sz="2400" dirty="0">
                <a:latin typeface="Comic Sans MS" panose="030F0702030302020204" pitchFamily="66" charset="0"/>
              </a:rPr>
              <a:t>), 1</a:t>
            </a:r>
            <a:r>
              <a:rPr lang="en-GB" altLang="en-US" sz="2400" baseline="30000" dirty="0">
                <a:latin typeface="Comic Sans MS" panose="030F0702030302020204" pitchFamily="66" charset="0"/>
              </a:rPr>
              <a:t>st</a:t>
            </a:r>
            <a:r>
              <a:rPr lang="en-GB" altLang="en-US" sz="2400" dirty="0">
                <a:latin typeface="Comic Sans MS" panose="030F0702030302020204" pitchFamily="66" charset="0"/>
              </a:rPr>
              <a:t>. person singular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6854A6-6E3B-4C80-A161-4E173E6B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923" y="4433432"/>
            <a:ext cx="9782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V</a:t>
            </a:r>
            <a:r>
              <a:rPr kumimoji="0" lang="en-GB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ino</a:t>
            </a: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muy</a:t>
            </a: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tarde</a:t>
            </a: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pero</a:t>
            </a: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GB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mucho</a:t>
            </a: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vino</a:t>
            </a:r>
            <a:endParaRPr kumimoji="0" lang="en-GB" alt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5" name="TextBox 13">
            <a:extLst>
              <a:ext uri="{FF2B5EF4-FFF2-40B4-BE49-F238E27FC236}">
                <a16:creationId xmlns:a16="http://schemas.microsoft.com/office/drawing/2014/main" id="{BB3F3C00-25F9-49EF-9EF5-3C1F1AC4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92150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8048C-F343-400D-9B8F-659F559E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56" y="2352542"/>
            <a:ext cx="8502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No s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quieren</a:t>
            </a: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 mis amigos  </a:t>
            </a:r>
            <a:endParaRPr lang="en-GB" altLang="en-US" sz="3600" kern="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BC893-F713-41D0-99DF-35A4D169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-63500"/>
            <a:ext cx="734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dirty="0" err="1">
                <a:solidFill>
                  <a:srgbClr val="006600"/>
                </a:solidFill>
                <a:latin typeface="Comic Sans MS" panose="030F0702030302020204" pitchFamily="66" charset="0"/>
              </a:rPr>
              <a:t>Dónde</a:t>
            </a: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est</a:t>
            </a:r>
            <a:r>
              <a:rPr lang="en-GB" altLang="en-US" kern="0" dirty="0" err="1">
                <a:solidFill>
                  <a:srgbClr val="006600"/>
                </a:solidFill>
                <a:latin typeface="Comic Sans MS"/>
              </a:rPr>
              <a:t>án</a:t>
            </a:r>
            <a:r>
              <a:rPr lang="en-GB" altLang="en-US" kern="0" dirty="0">
                <a:solidFill>
                  <a:srgbClr val="006600"/>
                </a:solidFill>
                <a:latin typeface="Comic Sans MS"/>
              </a:rPr>
              <a:t> los taxis</a:t>
            </a: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E7DB92-B8AB-411E-9A6B-8FDAF95C8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02971"/>
            <a:ext cx="8471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Arial"/>
              </a:rPr>
              <a:t>No </a:t>
            </a:r>
            <a:r>
              <a:rPr lang="en-GB" altLang="en-US" kern="0" dirty="0" err="1">
                <a:solidFill>
                  <a:schemeClr val="accent6">
                    <a:lumMod val="50000"/>
                  </a:schemeClr>
                </a:solidFill>
                <a:latin typeface="Comic Sans MS"/>
                <a:cs typeface="Arial"/>
              </a:rPr>
              <a:t>queremos</a:t>
            </a:r>
            <a:r>
              <a:rPr lang="en-GB" altLang="en-US" kern="0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Arial"/>
              </a:rPr>
              <a:t> comer nada de </a:t>
            </a:r>
            <a:r>
              <a:rPr lang="en-GB" altLang="en-US" kern="0" dirty="0" err="1">
                <a:solidFill>
                  <a:schemeClr val="accent6">
                    <a:lumMod val="50000"/>
                  </a:schemeClr>
                </a:solidFill>
                <a:latin typeface="Comic Sans MS"/>
                <a:cs typeface="Arial"/>
              </a:rPr>
              <a:t>momento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332B1-AE21-4361-85D7-C5049BF7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56" y="3483100"/>
            <a:ext cx="9204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GB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vamos</a:t>
            </a:r>
            <a:r>
              <a:rPr lang="en-GB" altLang="en-US" dirty="0">
                <a:solidFill>
                  <a:srgbClr val="663300"/>
                </a:solidFill>
                <a:latin typeface="Comic Sans MS" panose="030F0702030302020204" pitchFamily="66" charset="0"/>
              </a:rPr>
              <a:t> a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hacer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mañana</a:t>
            </a:r>
            <a:r>
              <a:rPr lang="en-GB" altLang="en-US" dirty="0">
                <a:solidFill>
                  <a:srgbClr val="663300"/>
                </a:solidFill>
                <a:latin typeface="Comic Sans MS" panose="030F0702030302020204" pitchFamily="66" charset="0"/>
              </a:rPr>
              <a:t> por la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mañana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43229A-90CC-4BFC-89BD-D7EB5D92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3" y="1579354"/>
            <a:ext cx="9204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Muchas gracias por </a:t>
            </a:r>
            <a:r>
              <a:rPr lang="es-ES_tradnl" altLang="en-US" sz="2800" kern="0" dirty="0">
                <a:solidFill>
                  <a:srgbClr val="000000"/>
                </a:solidFill>
                <a:latin typeface="Comic Sans MS"/>
                <a:cs typeface="Arial"/>
              </a:rPr>
              <a:t>los bocadillos y las bebidas</a:t>
            </a:r>
            <a:endParaRPr kumimoji="0" lang="es-ES_tradnl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425FE-1E6B-447E-A10E-F24F2095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8" y="5844735"/>
            <a:ext cx="91359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GB" altLang="en-US" sz="3000" kern="0" dirty="0">
                <a:solidFill>
                  <a:srgbClr val="000000"/>
                </a:solidFill>
                <a:latin typeface="Comic Sans MS"/>
                <a:cs typeface="Arial"/>
              </a:rPr>
              <a:t>Me </a:t>
            </a:r>
            <a:r>
              <a:rPr lang="en-GB" altLang="en-US" sz="3000" kern="0" dirty="0" err="1">
                <a:solidFill>
                  <a:srgbClr val="000000"/>
                </a:solidFill>
                <a:latin typeface="Comic Sans MS"/>
                <a:cs typeface="Arial"/>
              </a:rPr>
              <a:t>sobra</a:t>
            </a:r>
            <a:r>
              <a:rPr lang="en-GB" altLang="en-US" sz="3000" kern="0" dirty="0">
                <a:solidFill>
                  <a:srgbClr val="000000"/>
                </a:solidFill>
                <a:latin typeface="Comic Sans MS"/>
                <a:cs typeface="Arial"/>
              </a:rPr>
              <a:t> la </a:t>
            </a:r>
            <a:r>
              <a:rPr lang="en-GB" altLang="en-US" sz="3000" kern="0" dirty="0" err="1">
                <a:solidFill>
                  <a:srgbClr val="000000"/>
                </a:solidFill>
                <a:latin typeface="Comic Sans MS"/>
                <a:cs typeface="Arial"/>
              </a:rPr>
              <a:t>paciencia</a:t>
            </a:r>
            <a:r>
              <a:rPr lang="en-GB" altLang="en-US" sz="3000" kern="0" dirty="0">
                <a:solidFill>
                  <a:srgbClr val="000000"/>
                </a:solidFill>
                <a:latin typeface="Comic Sans MS"/>
                <a:cs typeface="Arial"/>
              </a:rPr>
              <a:t> </a:t>
            </a:r>
            <a:r>
              <a:rPr lang="en-GB" altLang="en-US" sz="3000" kern="0" dirty="0" err="1">
                <a:solidFill>
                  <a:srgbClr val="000000"/>
                </a:solidFill>
                <a:latin typeface="Comic Sans MS"/>
                <a:cs typeface="Arial"/>
              </a:rPr>
              <a:t>cuando</a:t>
            </a:r>
            <a:r>
              <a:rPr lang="en-GB" altLang="en-US" sz="3000" kern="0" dirty="0">
                <a:solidFill>
                  <a:srgbClr val="000000"/>
                </a:solidFill>
                <a:latin typeface="Comic Sans MS"/>
                <a:cs typeface="Arial"/>
              </a:rPr>
              <a:t> </a:t>
            </a:r>
            <a:r>
              <a:rPr lang="en-GB" altLang="en-US" sz="3000" kern="0" dirty="0" err="1">
                <a:solidFill>
                  <a:srgbClr val="000000"/>
                </a:solidFill>
                <a:latin typeface="Comic Sans MS"/>
                <a:cs typeface="Arial"/>
              </a:rPr>
              <a:t>trabajo</a:t>
            </a:r>
            <a:r>
              <a:rPr lang="en-GB" altLang="en-US" sz="3000" kern="0" dirty="0">
                <a:solidFill>
                  <a:srgbClr val="000000"/>
                </a:solidFill>
                <a:latin typeface="Comic Sans MS"/>
                <a:cs typeface="Arial"/>
              </a:rPr>
              <a:t> con </a:t>
            </a:r>
            <a:r>
              <a:rPr lang="en-GB" altLang="en-US" sz="3000" kern="0" dirty="0" err="1">
                <a:solidFill>
                  <a:srgbClr val="000000"/>
                </a:solidFill>
                <a:latin typeface="Comic Sans MS"/>
                <a:cs typeface="Arial"/>
              </a:rPr>
              <a:t>ancianos</a:t>
            </a:r>
            <a:endParaRPr kumimoji="0" lang="en-GB" altLang="en-US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991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5" grpId="0" build="allAtOnce"/>
      <p:bldP spid="16" grpId="0" build="allAtOnce"/>
      <p:bldP spid="18" grpId="0" build="allAtOnce"/>
      <p:bldP spid="2" grpId="0" build="allAtOnce"/>
      <p:bldP spid="26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6854A6-6E3B-4C80-A161-4E173E6B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335" y="4382500"/>
            <a:ext cx="96011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Vino </a:t>
            </a:r>
            <a:r>
              <a:rPr lang="en-GB" altLang="en-US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muy</a:t>
            </a:r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tarde</a:t>
            </a:r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pero</a:t>
            </a:r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con </a:t>
            </a:r>
            <a:r>
              <a:rPr lang="en-GB" altLang="en-US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mucho</a:t>
            </a:r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vino </a:t>
            </a:r>
            <a:r>
              <a:rPr lang="en-GB" alt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S/he came very late, but with lots of wine</a:t>
            </a:r>
            <a:endParaRPr kumimoji="0" lang="en-GB" alt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0115" name="TextBox 13">
            <a:extLst>
              <a:ext uri="{FF2B5EF4-FFF2-40B4-BE49-F238E27FC236}">
                <a16:creationId xmlns:a16="http://schemas.microsoft.com/office/drawing/2014/main" id="{BB3F3C00-25F9-49EF-9EF5-3C1F1AC4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92150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8048C-F343-400D-9B8F-659F559E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56" y="2352542"/>
            <a:ext cx="85784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No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sé</a:t>
            </a:r>
            <a:r>
              <a:rPr lang="en-GB" alt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qué</a:t>
            </a:r>
            <a:r>
              <a:rPr lang="en-GB" alt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quieren</a:t>
            </a:r>
            <a:r>
              <a:rPr lang="en-GB" altLang="en-US" sz="3600" kern="0" dirty="0">
                <a:solidFill>
                  <a:srgbClr val="002060"/>
                </a:solidFill>
                <a:latin typeface="Comic Sans MS"/>
              </a:rPr>
              <a:t> mis amigos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I don’t know</a:t>
            </a:r>
            <a:r>
              <a:rPr kumimoji="0" lang="en-GB" alt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 what my friends want?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BC893-F713-41D0-99DF-35A4D169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-63500"/>
            <a:ext cx="734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dirty="0" err="1">
                <a:solidFill>
                  <a:srgbClr val="006600"/>
                </a:solidFill>
                <a:latin typeface="Comic Sans MS" panose="030F0702030302020204" pitchFamily="66" charset="0"/>
              </a:rPr>
              <a:t>Dónde</a:t>
            </a: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est</a:t>
            </a:r>
            <a:r>
              <a:rPr lang="en-GB" altLang="en-US" kern="0" dirty="0" err="1">
                <a:solidFill>
                  <a:srgbClr val="006600"/>
                </a:solidFill>
                <a:latin typeface="Comic Sans MS"/>
              </a:rPr>
              <a:t>án</a:t>
            </a:r>
            <a:r>
              <a:rPr lang="en-GB" altLang="en-US" kern="0" dirty="0">
                <a:solidFill>
                  <a:srgbClr val="006600"/>
                </a:solidFill>
                <a:latin typeface="Comic Sans MS"/>
              </a:rPr>
              <a:t> los taxis</a:t>
            </a: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Where are the taxis?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E7DB92-B8AB-411E-9A6B-8FDAF95C8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91271"/>
            <a:ext cx="82765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kern="0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No </a:t>
            </a:r>
            <a:r>
              <a:rPr lang="en-GB" altLang="en-US" kern="0" dirty="0" err="1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queremos</a:t>
            </a:r>
            <a:r>
              <a:rPr lang="en-GB" altLang="en-US" kern="0" dirty="0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 comer nada de </a:t>
            </a:r>
            <a:r>
              <a:rPr lang="en-GB" altLang="en-US" kern="0" dirty="0" err="1">
                <a:solidFill>
                  <a:schemeClr val="accent6">
                    <a:lumMod val="50000"/>
                  </a:schemeClr>
                </a:solidFill>
                <a:latin typeface="Comic Sans MS"/>
              </a:rPr>
              <a:t>momento</a:t>
            </a:r>
            <a:endParaRPr lang="en-GB" altLang="en-US" sz="4800" kern="0" dirty="0">
              <a:solidFill>
                <a:schemeClr val="accent6">
                  <a:lumMod val="50000"/>
                </a:schemeClr>
              </a:solidFill>
              <a:latin typeface="Comic Sans M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kern="0" noProof="0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Arial"/>
              </a:rPr>
              <a:t>We don’t want to eat anything at the moment</a:t>
            </a:r>
            <a:endParaRPr kumimoji="0" lang="es-ES_tradnl" alt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332B1-AE21-4361-85D7-C5049BF7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2" y="3307921"/>
            <a:ext cx="9204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dirty="0">
                <a:solidFill>
                  <a:srgbClr val="8000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Qué</a:t>
            </a:r>
            <a:r>
              <a:rPr lang="en-GB" altLang="en-US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vamos</a:t>
            </a:r>
            <a:r>
              <a:rPr lang="en-GB" altLang="en-US" dirty="0">
                <a:solidFill>
                  <a:srgbClr val="663300"/>
                </a:solidFill>
                <a:latin typeface="Comic Sans MS" panose="030F0702030302020204" pitchFamily="66" charset="0"/>
              </a:rPr>
              <a:t> a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hacer</a:t>
            </a:r>
            <a:r>
              <a:rPr lang="en-GB" altLang="en-US" sz="48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mañana</a:t>
            </a:r>
            <a:r>
              <a:rPr lang="en-GB" altLang="en-US" dirty="0">
                <a:solidFill>
                  <a:srgbClr val="663300"/>
                </a:solidFill>
                <a:latin typeface="Comic Sans MS" panose="030F0702030302020204" pitchFamily="66" charset="0"/>
              </a:rPr>
              <a:t> por la </a:t>
            </a:r>
            <a:r>
              <a:rPr lang="en-GB" altLang="en-US" dirty="0" err="1">
                <a:solidFill>
                  <a:srgbClr val="663300"/>
                </a:solidFill>
                <a:latin typeface="Comic Sans MS" panose="030F0702030302020204" pitchFamily="66" charset="0"/>
              </a:rPr>
              <a:t>mañana</a:t>
            </a:r>
            <a:r>
              <a:rPr lang="en-GB" altLang="en-US" sz="48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solidFill>
                  <a:srgbClr val="663300"/>
                </a:solidFill>
                <a:latin typeface="Comic Sans MS" panose="030F0702030302020204" pitchFamily="66" charset="0"/>
              </a:rPr>
              <a:t>What are we going to do tomorrow morning?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43229A-90CC-4BFC-89BD-D7EB5D92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79" y="1579353"/>
            <a:ext cx="9204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s-ES_tradnl" altLang="en-US" sz="2800" kern="0" dirty="0">
                <a:solidFill>
                  <a:srgbClr val="000000"/>
                </a:solidFill>
                <a:latin typeface="Comic Sans MS"/>
              </a:rPr>
              <a:t>Muchas gracias por los bocadillos y las bebidas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n-US" kern="0" dirty="0" err="1">
                <a:solidFill>
                  <a:srgbClr val="000000"/>
                </a:solidFill>
                <a:latin typeface="Comic Sans MS"/>
                <a:cs typeface="Arial"/>
              </a:rPr>
              <a:t>Many</a:t>
            </a:r>
            <a:r>
              <a:rPr lang="es-ES_tradnl" altLang="en-US" kern="0" dirty="0">
                <a:solidFill>
                  <a:srgbClr val="000000"/>
                </a:solidFill>
                <a:latin typeface="Comic Sans MS"/>
                <a:cs typeface="Arial"/>
              </a:rPr>
              <a:t> </a:t>
            </a:r>
            <a:r>
              <a:rPr lang="es-ES_tradnl" altLang="en-US" kern="0" dirty="0" err="1">
                <a:solidFill>
                  <a:srgbClr val="000000"/>
                </a:solidFill>
                <a:latin typeface="Comic Sans MS"/>
                <a:cs typeface="Arial"/>
              </a:rPr>
              <a:t>thanks</a:t>
            </a:r>
            <a:r>
              <a:rPr lang="es-ES_tradnl" altLang="en-US" kern="0" dirty="0">
                <a:solidFill>
                  <a:srgbClr val="000000"/>
                </a:solidFill>
                <a:latin typeface="Comic Sans MS"/>
                <a:cs typeface="Arial"/>
              </a:rPr>
              <a:t> </a:t>
            </a:r>
            <a:r>
              <a:rPr lang="es-ES_tradnl" altLang="en-US" kern="0" dirty="0" err="1">
                <a:solidFill>
                  <a:srgbClr val="000000"/>
                </a:solidFill>
                <a:latin typeface="Comic Sans MS"/>
                <a:cs typeface="Arial"/>
              </a:rPr>
              <a:t>for</a:t>
            </a:r>
            <a:r>
              <a:rPr lang="es-ES_tradnl" altLang="en-US" kern="0" dirty="0">
                <a:solidFill>
                  <a:srgbClr val="000000"/>
                </a:solidFill>
                <a:latin typeface="Comic Sans MS"/>
                <a:cs typeface="Arial"/>
              </a:rPr>
              <a:t> </a:t>
            </a:r>
            <a:r>
              <a:rPr lang="es-ES_tradnl" altLang="en-US" kern="0" dirty="0" err="1">
                <a:solidFill>
                  <a:srgbClr val="000000"/>
                </a:solidFill>
                <a:latin typeface="Comic Sans MS"/>
                <a:cs typeface="Arial"/>
              </a:rPr>
              <a:t>the</a:t>
            </a:r>
            <a:r>
              <a:rPr lang="es-ES_tradnl" altLang="en-US" kern="0" dirty="0">
                <a:solidFill>
                  <a:srgbClr val="000000"/>
                </a:solidFill>
                <a:latin typeface="Comic Sans MS"/>
                <a:cs typeface="Arial"/>
              </a:rPr>
              <a:t> </a:t>
            </a:r>
            <a:r>
              <a:rPr lang="es-ES_tradnl" altLang="en-US" kern="0" dirty="0" err="1">
                <a:solidFill>
                  <a:srgbClr val="000000"/>
                </a:solidFill>
                <a:latin typeface="Comic Sans MS"/>
                <a:cs typeface="Arial"/>
              </a:rPr>
              <a:t>sandwiches</a:t>
            </a:r>
            <a:r>
              <a:rPr lang="es-ES_tradnl" altLang="en-US" kern="0" dirty="0">
                <a:solidFill>
                  <a:srgbClr val="000000"/>
                </a:solidFill>
                <a:latin typeface="Comic Sans MS"/>
                <a:cs typeface="Arial"/>
              </a:rPr>
              <a:t> and </a:t>
            </a:r>
            <a:r>
              <a:rPr lang="es-ES_tradnl" altLang="en-US" kern="0" dirty="0" err="1">
                <a:solidFill>
                  <a:srgbClr val="000000"/>
                </a:solidFill>
                <a:latin typeface="Comic Sans MS"/>
                <a:cs typeface="Arial"/>
              </a:rPr>
              <a:t>the</a:t>
            </a:r>
            <a:r>
              <a:rPr lang="es-ES_tradnl" altLang="en-US" kern="0" dirty="0">
                <a:solidFill>
                  <a:srgbClr val="000000"/>
                </a:solidFill>
                <a:latin typeface="Comic Sans MS"/>
                <a:cs typeface="Arial"/>
              </a:rPr>
              <a:t> </a:t>
            </a:r>
            <a:r>
              <a:rPr lang="es-ES_tradnl" altLang="en-US" kern="0" dirty="0" err="1">
                <a:solidFill>
                  <a:srgbClr val="000000"/>
                </a:solidFill>
                <a:latin typeface="Comic Sans MS"/>
                <a:cs typeface="Arial"/>
              </a:rPr>
              <a:t>drinks</a:t>
            </a:r>
            <a:endParaRPr kumimoji="0" lang="es-ES_tradnl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425FE-1E6B-447E-A10E-F24F2095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5577997"/>
            <a:ext cx="9601199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Comic Sans MS"/>
              </a:rPr>
              <a:t>Me </a:t>
            </a:r>
            <a:r>
              <a:rPr lang="en-GB" altLang="en-US" sz="2800" kern="0" dirty="0" err="1">
                <a:solidFill>
                  <a:srgbClr val="000000"/>
                </a:solidFill>
                <a:latin typeface="Comic Sans MS"/>
              </a:rPr>
              <a:t>sobra</a:t>
            </a:r>
            <a:r>
              <a:rPr lang="en-GB" altLang="en-US" sz="2800" kern="0" dirty="0">
                <a:solidFill>
                  <a:srgbClr val="000000"/>
                </a:solidFill>
                <a:latin typeface="Comic Sans MS"/>
              </a:rPr>
              <a:t> la </a:t>
            </a:r>
            <a:r>
              <a:rPr lang="en-GB" altLang="en-US" sz="2800" kern="0" dirty="0" err="1">
                <a:solidFill>
                  <a:srgbClr val="000000"/>
                </a:solidFill>
                <a:latin typeface="Comic Sans MS"/>
              </a:rPr>
              <a:t>paciencia</a:t>
            </a:r>
            <a:r>
              <a:rPr lang="en-GB" altLang="en-US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altLang="en-US" sz="2800" kern="0" dirty="0" err="1">
                <a:solidFill>
                  <a:srgbClr val="000000"/>
                </a:solidFill>
                <a:latin typeface="Comic Sans MS"/>
              </a:rPr>
              <a:t>cuando</a:t>
            </a:r>
            <a:r>
              <a:rPr lang="en-GB" altLang="en-US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altLang="en-US" sz="2800" kern="0" dirty="0" err="1">
                <a:solidFill>
                  <a:srgbClr val="000000"/>
                </a:solidFill>
                <a:latin typeface="Comic Sans MS"/>
              </a:rPr>
              <a:t>trabajo</a:t>
            </a:r>
            <a:r>
              <a:rPr lang="en-GB" altLang="en-US" sz="2800" kern="0" dirty="0">
                <a:solidFill>
                  <a:srgbClr val="000000"/>
                </a:solidFill>
                <a:latin typeface="Comic Sans MS"/>
              </a:rPr>
              <a:t> con </a:t>
            </a:r>
            <a:r>
              <a:rPr lang="en-GB" altLang="en-US" sz="2800" kern="0" dirty="0" err="1">
                <a:solidFill>
                  <a:srgbClr val="000000"/>
                </a:solidFill>
                <a:latin typeface="Comic Sans MS"/>
              </a:rPr>
              <a:t>ancianos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lang="en-GB" altLang="en-US" sz="2600" kern="0" dirty="0">
                <a:solidFill>
                  <a:srgbClr val="000000"/>
                </a:solidFill>
                <a:latin typeface="Comic Sans MS"/>
                <a:cs typeface="Arial"/>
              </a:rPr>
              <a:t>I have a surplus of patience when I work with the elderly</a:t>
            </a:r>
            <a:endParaRPr kumimoji="0" lang="en-GB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844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5" grpId="0" build="allAtOnce"/>
      <p:bldP spid="16" grpId="0" build="allAtOnce"/>
      <p:bldP spid="18" grpId="0" build="allAtOnce"/>
      <p:bldP spid="2" grpId="0" build="allAtOnce"/>
      <p:bldP spid="26" grpId="0" build="allAtOnce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491880" y="0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mic Sans MS" pitchFamily="66" charset="0"/>
              </a:rPr>
              <a:t>Deberes</a:t>
            </a:r>
          </a:p>
        </p:txBody>
      </p:sp>
      <p:pic>
        <p:nvPicPr>
          <p:cNvPr id="4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7AACB57B-5BCD-45B1-8A2B-F9E90727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7192"/>
            <a:ext cx="1374158" cy="148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3528" y="836712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B050"/>
                </a:solidFill>
                <a:latin typeface="Comic Sans MS" pitchFamily="66" charset="0"/>
              </a:rPr>
              <a:t>1.  Copia</a:t>
            </a:r>
          </a:p>
          <a:p>
            <a:pPr marL="457200" indent="-457200">
              <a:buAutoNum type="arabicPeriod" startAt="2"/>
            </a:pPr>
            <a:r>
              <a:rPr lang="es-ES" sz="2000" dirty="0">
                <a:solidFill>
                  <a:srgbClr val="00B050"/>
                </a:solidFill>
                <a:latin typeface="Comic Sans MS" pitchFamily="66" charset="0"/>
              </a:rPr>
              <a:t>Di adónde fuiste y qué hiciste</a:t>
            </a:r>
          </a:p>
          <a:p>
            <a:pPr marL="457200" indent="-457200">
              <a:buAutoNum type="arabicPeriod" startAt="2"/>
            </a:pPr>
            <a:r>
              <a:rPr lang="es-ES" sz="2000" dirty="0">
                <a:solidFill>
                  <a:srgbClr val="00B050"/>
                </a:solidFill>
                <a:latin typeface="Comic Sans MS" pitchFamily="66" charset="0"/>
              </a:rPr>
              <a:t>Rellena los espacios en blanco – usa el pretérito (ver página 10 de este PowerPoint </a:t>
            </a:r>
            <a:r>
              <a:rPr lang="es-ES" sz="2000" dirty="0" err="1">
                <a:solidFill>
                  <a:srgbClr val="00B050"/>
                </a:solidFill>
                <a:latin typeface="Comic Sans MS" pitchFamily="66" charset="0"/>
              </a:rPr>
              <a:t>presentation</a:t>
            </a:r>
            <a:r>
              <a:rPr lang="es-ES" sz="2000" dirty="0">
                <a:solidFill>
                  <a:srgbClr val="00B050"/>
                </a:solidFill>
                <a:latin typeface="Comic Sans MS" pitchFamily="66" charset="0"/>
              </a:rPr>
              <a:t> (PPP)</a:t>
            </a:r>
          </a:p>
          <a:p>
            <a:endParaRPr lang="es-ES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F8AC15E-AC4B-45F0-A48A-4975CCB00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9269"/>
            <a:ext cx="8229600" cy="307974"/>
          </a:xfrm>
        </p:spPr>
        <p:txBody>
          <a:bodyPr/>
          <a:lstStyle/>
          <a:p>
            <a:pPr eaLnBrk="1" hangingPunct="1"/>
            <a:r>
              <a:rPr lang="en-GB" altLang="en-US" sz="14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Pronunciación</a:t>
            </a:r>
            <a:r>
              <a:rPr lang="en-GB" altLang="en-US" sz="1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LL y </a:t>
            </a:r>
            <a:r>
              <a:rPr lang="en-GB" altLang="en-US" sz="14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  <a:endParaRPr lang="en-GB" altLang="en-US" sz="1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E6DE7A-33A0-4513-A5F8-E8DF7C434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48200"/>
              </p:ext>
            </p:extLst>
          </p:nvPr>
        </p:nvGraphicFramePr>
        <p:xfrm>
          <a:off x="228600" y="224589"/>
          <a:ext cx="8686800" cy="7829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65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Llanto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Llamativo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Arrodillarse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Llegada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Llevo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Gallina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Zambullirse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Llover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Camello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Bolsillo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Lluvia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Lluvioso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Yarda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Ensayar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Yema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Yeso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Ensayo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Rayo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Yunque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Yuca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Yugular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649E8B-351D-4602-A912-250E863F2F0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82880"/>
          <a:ext cx="8458199" cy="6370320"/>
        </p:xfrm>
        <a:graphic>
          <a:graphicData uri="http://schemas.openxmlformats.org/drawingml/2006/table">
            <a:tbl>
              <a:tblPr firstRow="1" firstCol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4226914164"/>
                    </a:ext>
                  </a:extLst>
                </a:gridCol>
                <a:gridCol w="2280968">
                  <a:extLst>
                    <a:ext uri="{9D8B030D-6E8A-4147-A177-3AD203B41FA5}">
                      <a16:colId xmlns:a16="http://schemas.microsoft.com/office/drawing/2014/main" val="3898282852"/>
                    </a:ext>
                  </a:extLst>
                </a:gridCol>
                <a:gridCol w="5186631">
                  <a:extLst>
                    <a:ext uri="{9D8B030D-6E8A-4147-A177-3AD203B41FA5}">
                      <a16:colId xmlns:a16="http://schemas.microsoft.com/office/drawing/2014/main" val="1570071063"/>
                    </a:ext>
                  </a:extLst>
                </a:gridCol>
              </a:tblGrid>
              <a:tr h="6370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6600"/>
                        </a:solidFill>
                        <a:effectLst/>
                        <a:latin typeface="Comic Sans MS" panose="030F0702030302020204" pitchFamily="66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6600"/>
                        </a:solidFill>
                        <a:effectLst/>
                        <a:latin typeface="Comic Sans MS" panose="030F0702030302020204" pitchFamily="66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6600"/>
                        </a:solidFill>
                        <a:effectLst/>
                        <a:latin typeface="Comic Sans MS" panose="030F0702030302020204" pitchFamily="66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endParaRPr lang="en-US" sz="3600" b="1" dirty="0">
                        <a:solidFill>
                          <a:srgbClr val="0066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US" sz="3600" b="1" dirty="0">
                        <a:solidFill>
                          <a:srgbClr val="0070C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660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Nos</a:t>
                      </a:r>
                      <a:endParaRPr lang="en-US" sz="3600" b="1" dirty="0">
                        <a:solidFill>
                          <a:srgbClr val="00660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Les</a:t>
                      </a:r>
                      <a:endParaRPr lang="en-US" sz="3600" b="1" dirty="0">
                        <a:solidFill>
                          <a:srgbClr val="0070C0"/>
                        </a:solidFill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1.  basta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2. disgusta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3. duele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4. falta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5. fascina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6. importa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7. interesa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8. molesta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9. parece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sz="2800" dirty="0" err="1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sobran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1. una libra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2. la contaminación ambiental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3. la música 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4. la cabeza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5. la educación de los niños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6. que va a hacer frío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7. el ruido del tráfico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8. aprender español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9. cincuenta centavos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_tradnl" sz="2800" dirty="0">
                          <a:effectLst/>
                          <a:latin typeface="Comic Sans MS" panose="030F0702030302020204" pitchFamily="66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10. con tener salud, dinero y amor</a:t>
                      </a:r>
                      <a:endParaRPr lang="en-US" sz="28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22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13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0"/>
            <a:ext cx="5141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Dictado y traducción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324544" y="1268760"/>
            <a:ext cx="54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Quiero compartir piso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I want to share a flat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38400" y="2276872"/>
            <a:ext cx="6273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Me parece que le encanta hacer ejercicios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It seems to me he/she likes to exercise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9552" y="5013176"/>
            <a:ext cx="7461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Creo que no tenemos nada en común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I think we have nothing in common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3645024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¿Qué cosas tienes en común con tu pareja?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What things do you have in common with your partner?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9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48680"/>
            <a:ext cx="886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Estas personas quieren compartir piso.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Lee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 los detalles y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une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las personas que tienen algo en común.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3400" y="17622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Lectura 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3795700" y="4470211"/>
            <a:ext cx="4792960" cy="1114647"/>
          </a:xfrm>
          <a:prstGeom prst="wedgeEllipseCallout">
            <a:avLst>
              <a:gd name="adj1" fmla="val -53027"/>
              <a:gd name="adj2" fmla="val -45838"/>
            </a:avLst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Ahora, tu estás buscando piso, ¿con quiénes quieres compartir piso? ¿Por qué?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512" y="6095037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Yo quiero compartir piso con ______ porque …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también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 quiero compartir piso con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Yo no quiero compartir piso con ______ porque …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ni tampoco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quiero compartir piso con…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47377" y="5589240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/>
              </a:rPr>
              <a:t>¿Y con quienes no?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1683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1"/>
            <a:ext cx="30963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9523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556792"/>
            <a:ext cx="26642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484784"/>
            <a:ext cx="255815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996952"/>
            <a:ext cx="28083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6FFF8-F9DA-7594-E444-84DF2A97A542}"/>
              </a:ext>
            </a:extLst>
          </p:cNvPr>
          <p:cNvSpPr txBox="1"/>
          <p:nvPr/>
        </p:nvSpPr>
        <p:spPr>
          <a:xfrm>
            <a:off x="2819822" y="79177"/>
            <a:ext cx="3936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Libro p114, Act. 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0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451C917A-82B9-4E5B-8F0B-F5B1DF26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965200"/>
            <a:ext cx="278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79194-F7FC-4FB7-A1AC-568AD07B71EF}"/>
              </a:ext>
            </a:extLst>
          </p:cNvPr>
          <p:cNvSpPr txBox="1"/>
          <p:nvPr/>
        </p:nvSpPr>
        <p:spPr>
          <a:xfrm>
            <a:off x="255588" y="5602288"/>
            <a:ext cx="8743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Ahora</a:t>
            </a:r>
            <a:r>
              <a:rPr kumimoji="0" lang="en-GB" alt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-GB" alt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construye</a:t>
            </a:r>
            <a:r>
              <a:rPr kumimoji="0" lang="en-GB" alt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GB" alt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oraciones</a:t>
            </a:r>
            <a:r>
              <a:rPr kumimoji="0" lang="en-GB" alt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-GB" alt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por</a:t>
            </a:r>
            <a:r>
              <a:rPr kumimoji="0" lang="en-GB" alt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GB" alt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favor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AC557-8D30-4E42-85A2-9A02C1C9A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8805"/>
            <a:ext cx="340121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GB" altLang="en-US" sz="36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Parec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er</a:t>
            </a: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-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Me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parec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3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parec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Le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parec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marL="457200" lvl="0" indent="-45720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- Nos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parec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3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parec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Les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parec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CF868-6697-49E4-BF29-2E190F9AE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145" y="328805"/>
            <a:ext cx="381793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Vest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ir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se</a:t>
            </a: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Me </a:t>
            </a:r>
            <a:r>
              <a:rPr lang="en-GB" altLang="en-US" sz="36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Te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 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st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es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lang="en-GB" alt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 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Nos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vest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imos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-  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Os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vest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ís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-  </a:t>
            </a:r>
            <a:r>
              <a:rPr lang="en-GB" alt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</a:t>
            </a:r>
            <a:endParaRPr lang="en-GB" altLang="en-US" sz="36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31ABF-936C-4662-A492-1302C497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393" y="328805"/>
            <a:ext cx="3276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Disgust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ar</a:t>
            </a: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- Me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disgust</a:t>
            </a:r>
            <a:r>
              <a:rPr lang="en-GB" altLang="en-US" sz="3600" dirty="0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lang="en-GB" altLang="en-US" sz="36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disgust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lang="en-GB" altLang="en-US" sz="36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disgust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Nos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disgust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lang="en-GB" altLang="en-US" sz="3600" noProof="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disgust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lang="en-GB" altLang="en-US" sz="36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es </a:t>
            </a:r>
            <a:r>
              <a:rPr lang="en-GB" altLang="en-US" sz="3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disgust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topher\Pictures\MP Navigator EX\2019_10_07\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216" r="7896" b="6102"/>
          <a:stretch/>
        </p:blipFill>
        <p:spPr bwMode="auto">
          <a:xfrm>
            <a:off x="1143000" y="205524"/>
            <a:ext cx="7620000" cy="64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7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F03EF3-3FB1-137A-1F52-51C7A61C1583}"/>
              </a:ext>
            </a:extLst>
          </p:cNvPr>
          <p:cNvSpPr/>
          <p:nvPr/>
        </p:nvSpPr>
        <p:spPr>
          <a:xfrm>
            <a:off x="152400" y="2667000"/>
            <a:ext cx="9144000" cy="1954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ea typeface="Times New Roman" panose="02020603050405020304" pitchFamily="18" charset="0"/>
              </a:rPr>
              <a:t>1.  Habl</a:t>
            </a:r>
            <a:r>
              <a:rPr lang="es-ES" sz="2400" b="1" dirty="0">
                <a:ea typeface="Times New Roman" panose="02020603050405020304" pitchFamily="18" charset="0"/>
              </a:rPr>
              <a:t>ar  </a:t>
            </a:r>
            <a:r>
              <a:rPr lang="es-ES" sz="2400" dirty="0">
                <a:ea typeface="Times New Roman" panose="02020603050405020304" pitchFamily="18" charset="0"/>
              </a:rPr>
              <a:t>2.  Tom</a:t>
            </a:r>
            <a:r>
              <a:rPr lang="es-ES" sz="2400" b="1" dirty="0">
                <a:ea typeface="Times New Roman" panose="02020603050405020304" pitchFamily="18" charset="0"/>
              </a:rPr>
              <a:t>ar  </a:t>
            </a:r>
            <a:r>
              <a:rPr lang="es-ES" sz="2400" dirty="0">
                <a:ea typeface="Times New Roman" panose="02020603050405020304" pitchFamily="18" charset="0"/>
              </a:rPr>
              <a:t>3.  Reserv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r>
              <a:rPr lang="es-ES" sz="2400" dirty="0">
                <a:ea typeface="Times New Roman" panose="02020603050405020304" pitchFamily="18" charset="0"/>
              </a:rPr>
              <a:t>  4.  Lleg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r>
              <a:rPr lang="es-ES" sz="2400" dirty="0">
                <a:ea typeface="Times New Roman" panose="02020603050405020304" pitchFamily="18" charset="0"/>
              </a:rPr>
              <a:t>   5.  Cen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r>
              <a:rPr lang="es-ES" sz="2400" dirty="0">
                <a:ea typeface="Times New Roman" panose="02020603050405020304" pitchFamily="18" charset="0"/>
              </a:rPr>
              <a:t>        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ea typeface="Times New Roman" panose="02020603050405020304" pitchFamily="18" charset="0"/>
              </a:rPr>
              <a:t>6.  Viaj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r>
              <a:rPr lang="es-ES" sz="2400" dirty="0">
                <a:ea typeface="Times New Roman" panose="02020603050405020304" pitchFamily="18" charset="0"/>
              </a:rPr>
              <a:t>   7.  Pag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r>
              <a:rPr lang="es-ES" sz="2400" dirty="0">
                <a:ea typeface="Times New Roman" panose="02020603050405020304" pitchFamily="18" charset="0"/>
              </a:rPr>
              <a:t>    8.  Compr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r>
              <a:rPr lang="es-ES" sz="2400" dirty="0">
                <a:ea typeface="Times New Roman" panose="02020603050405020304" pitchFamily="18" charset="0"/>
              </a:rPr>
              <a:t>   9.  Baj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r>
              <a:rPr lang="es-ES" sz="2400" dirty="0">
                <a:ea typeface="Times New Roman" panose="02020603050405020304" pitchFamily="18" charset="0"/>
              </a:rPr>
              <a:t>    10.  Desayun</a:t>
            </a:r>
            <a:r>
              <a:rPr lang="es-ES" sz="2400" b="1" dirty="0">
                <a:ea typeface="Times New Roman" panose="02020603050405020304" pitchFamily="18" charset="0"/>
              </a:rPr>
              <a:t>ar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" dirty="0"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" dirty="0"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tabLst>
                <a:tab pos="1143000" algn="l"/>
                <a:tab pos="2400300" algn="l"/>
                <a:tab pos="4000500" algn="l"/>
                <a:tab pos="5257800" algn="l"/>
              </a:tabLst>
              <a:defRPr/>
            </a:pPr>
            <a:r>
              <a:rPr lang="es-ES" sz="2800" dirty="0">
                <a:ea typeface="Times New Roman" panose="02020603050405020304" pitchFamily="18" charset="0"/>
              </a:rPr>
              <a:t>Beb</a:t>
            </a:r>
            <a:r>
              <a:rPr lang="es-ES" sz="2800" b="1" dirty="0">
                <a:ea typeface="Times New Roman" panose="02020603050405020304" pitchFamily="18" charset="0"/>
              </a:rPr>
              <a:t>er</a:t>
            </a:r>
            <a:r>
              <a:rPr lang="es-ES" sz="2800" dirty="0">
                <a:ea typeface="Times New Roman" panose="02020603050405020304" pitchFamily="18" charset="0"/>
              </a:rPr>
              <a:t>   2.  Com</a:t>
            </a:r>
            <a:r>
              <a:rPr lang="es-ES" sz="2800" b="1" dirty="0">
                <a:ea typeface="Times New Roman" panose="02020603050405020304" pitchFamily="18" charset="0"/>
              </a:rPr>
              <a:t>er</a:t>
            </a:r>
            <a:r>
              <a:rPr lang="es-ES" sz="2800" dirty="0">
                <a:ea typeface="Times New Roman" panose="02020603050405020304" pitchFamily="18" charset="0"/>
              </a:rPr>
              <a:t>    3.  Le</a:t>
            </a:r>
            <a:r>
              <a:rPr lang="es-ES" sz="2800" b="1" dirty="0">
                <a:ea typeface="Times New Roman" panose="02020603050405020304" pitchFamily="18" charset="0"/>
              </a:rPr>
              <a:t>er</a:t>
            </a:r>
            <a:r>
              <a:rPr lang="es-ES" sz="2800" dirty="0">
                <a:ea typeface="Times New Roman" panose="02020603050405020304" pitchFamily="18" charset="0"/>
              </a:rPr>
              <a:t>    4.  V</a:t>
            </a:r>
            <a:r>
              <a:rPr lang="es-ES" sz="2800" b="1" dirty="0">
                <a:ea typeface="Times New Roman" panose="02020603050405020304" pitchFamily="18" charset="0"/>
              </a:rPr>
              <a:t>er</a:t>
            </a:r>
            <a:r>
              <a:rPr lang="es-ES" sz="2800" dirty="0">
                <a:ea typeface="Times New Roman" panose="02020603050405020304" pitchFamily="18" charset="0"/>
              </a:rPr>
              <a:t>    5. Corr</a:t>
            </a:r>
            <a:r>
              <a:rPr lang="es-ES" sz="2800" b="1" dirty="0">
                <a:ea typeface="Times New Roman" panose="02020603050405020304" pitchFamily="18" charset="0"/>
              </a:rPr>
              <a:t>er</a:t>
            </a:r>
            <a:r>
              <a:rPr lang="es-E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1143000" algn="l"/>
                <a:tab pos="2400300" algn="l"/>
                <a:tab pos="4000500" algn="l"/>
                <a:tab pos="5257800" algn="l"/>
              </a:tabLst>
              <a:defRPr/>
            </a:pPr>
            <a:r>
              <a:rPr lang="es-E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 Viv</a:t>
            </a:r>
            <a:r>
              <a:rPr lang="es-E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es-E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2.  Abr</a:t>
            </a:r>
            <a:r>
              <a:rPr lang="es-E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s-E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3.Sub</a:t>
            </a:r>
            <a:r>
              <a:rPr lang="es-E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s-E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4. Sonre</a:t>
            </a:r>
            <a:r>
              <a:rPr lang="es-E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ír</a:t>
            </a:r>
            <a:r>
              <a:rPr lang="es-E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5.  Escrib</a:t>
            </a:r>
            <a:r>
              <a:rPr lang="es-E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46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Lee lo que dicen Javier, Pedro y María Teresa y escribe los verbos en la forma correcta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948690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Rosa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Javier, ¿qué (hacer) ____________ ayer?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Javier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Ayer (levantarse) ____________  pronto para estudiar. Después (ir) _______ a la universidad y (volver) ____________ a casa a las dos, y después de comer, por la tarde (ir) _______ a jugar al baloncesto.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Pedro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Ayer no (trabajar) ____________  y por eso (levantarse) ____________  tarde, a eso de las nueve. (Desayunar) ____________  y a las once (ir) _________ a comprar. (comprarse) ____________  unos pantalones vaqueros y una camisa. A la una (tomar) ____________  unos aperitivos con mis amigos y (irse) ____________  a comer.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(Comer) ____________  a las tres  y por la tarde (ver) ____________  una serie. (cenar) ____________  a las diez y (acostarse) ____________  después de ver un poco la tele.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María Teresa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ayer (llegar) ____________  temprano a la oficina donde trabajo como arquitecta. Hacia las nueve (empezar) ____________  a diseñar un proyecto que (presentar) ____________  a las once de la mañana para unos clientes. (ir) ____________  a almorzar a casa. A las tres (regresar) ____________ a la oficina a mirar algunas obras que teníamos pendientes. En la noche (cenar) ____________  en casa y (salir) ____________  al cine con mi novio.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396536" y="548680"/>
            <a:ext cx="1847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91880" y="836712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hiciste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9D5B4A16-E7EA-48BB-94C6-C25C3D563EE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946</Words>
  <Application>Microsoft Office PowerPoint</Application>
  <PresentationFormat>On-screen Show (4:3)</PresentationFormat>
  <Paragraphs>164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Agency FB</vt:lpstr>
      <vt:lpstr>Arial</vt:lpstr>
      <vt:lpstr>Calibri</vt:lpstr>
      <vt:lpstr>Calibri Light</vt:lpstr>
      <vt:lpstr>Comic Sans MS</vt:lpstr>
      <vt:lpstr>Corbel</vt:lpstr>
      <vt:lpstr>Times New Roman</vt:lpstr>
      <vt:lpstr>Office Theme</vt:lpstr>
      <vt:lpstr>13_Default Design</vt:lpstr>
      <vt:lpstr>14_Default Design</vt:lpstr>
      <vt:lpstr>2_Office Theme</vt:lpstr>
      <vt:lpstr>8_Default Design</vt:lpstr>
      <vt:lpstr>Clase 4 de 12             Fecha: martes, 31 de octubre  </vt:lpstr>
      <vt:lpstr>Pronunciación LL y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de 12             Fecha:   lunes, 16 de septiembre de 2019</dc:title>
  <dc:creator>Flor de Andrews</dc:creator>
  <cp:lastModifiedBy>Flor de Andrews</cp:lastModifiedBy>
  <cp:revision>119</cp:revision>
  <cp:lastPrinted>2014-01-27T19:20:02Z</cp:lastPrinted>
  <dcterms:created xsi:type="dcterms:W3CDTF">2019-09-16T10:25:46Z</dcterms:created>
  <dcterms:modified xsi:type="dcterms:W3CDTF">2023-11-07T10:02:54Z</dcterms:modified>
</cp:coreProperties>
</file>