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708" r:id="rId2"/>
    <p:sldMasterId id="2147483720" r:id="rId3"/>
    <p:sldMasterId id="2147483792" r:id="rId4"/>
    <p:sldMasterId id="2147483805" r:id="rId5"/>
  </p:sldMasterIdLst>
  <p:notesMasterIdLst>
    <p:notesMasterId r:id="rId23"/>
  </p:notesMasterIdLst>
  <p:sldIdLst>
    <p:sldId id="256" r:id="rId6"/>
    <p:sldId id="1823" r:id="rId7"/>
    <p:sldId id="1847" r:id="rId8"/>
    <p:sldId id="260" r:id="rId9"/>
    <p:sldId id="261" r:id="rId10"/>
    <p:sldId id="1762" r:id="rId11"/>
    <p:sldId id="263" r:id="rId12"/>
    <p:sldId id="1851" r:id="rId13"/>
    <p:sldId id="266" r:id="rId14"/>
    <p:sldId id="1848" r:id="rId15"/>
    <p:sldId id="269" r:id="rId16"/>
    <p:sldId id="1849" r:id="rId17"/>
    <p:sldId id="1850" r:id="rId18"/>
    <p:sldId id="1852" r:id="rId19"/>
    <p:sldId id="262" r:id="rId20"/>
    <p:sldId id="1846" r:id="rId21"/>
    <p:sldId id="270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336600"/>
    <a:srgbClr val="008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1" autoAdjust="0"/>
    <p:restoredTop sz="94660"/>
  </p:normalViewPr>
  <p:slideViewPr>
    <p:cSldViewPr>
      <p:cViewPr varScale="1">
        <p:scale>
          <a:sx n="74" d="100"/>
          <a:sy n="74" d="100"/>
        </p:scale>
        <p:origin x="170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3CF26-DF87-4945-9DD1-297115043BC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1AC9E-87BA-459F-9594-78B8EF92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7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1AC9E-87BA-459F-9594-78B8EF929C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3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09/10/2024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09/10/2024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09/10/2024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032B8D-8923-4512-8E72-A66336593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2B711-761A-43D3-BB5C-98EBA8909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88F798-58BF-41C9-B900-69D3AB5799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96D0C-6CCC-4209-AB9B-382E602A11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256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D42B37-432C-496A-95E5-AD45AACC88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FD0E01-DCC4-454F-83B3-5CC9D1BC1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394509-75EE-4188-8DAE-97B761102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3767E-874A-485B-AD37-68D84DDD3F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9993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FCA83E-232F-480B-B986-BA74FDCAB9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AF58BD-8859-4F8F-8FE5-7BE45D8B6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56906D-0363-44CC-A810-5D24911DE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60D1C-7D81-48D2-919E-76A19E021D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536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10C2A8-5C97-4711-AAFD-54D7D218BE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6AA0E2-59A0-4420-A0E1-B32DC818C7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95E54D-A90C-414F-8642-17863A618E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13041-9A6B-431C-B4DC-A0DFCBEC9D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5773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DBD82D4-8AE7-47AF-9FA0-D6E9FAACAC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7ED047C-38F2-49C6-BD58-A4984E91A0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EEE390-8D40-46DA-B4B7-D11A7F56E9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7197D-2CAA-4945-A2EE-22AB43B557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5194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58CA362-84D8-4643-9F6B-C42E29D67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1FB335-971F-40EB-9961-0DCE38C291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ECE1EB-A5ED-4CB0-9F6C-A7C7D82F09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8B3B5-8331-4649-AE6A-4354EDA7A7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2750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48851D-F2C0-4033-9A9D-4F918BFB9F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8D23D5-4791-4F4E-B98F-76F8250B1E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59BBEA-5DF4-4339-8F98-D36530417E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A7C35-ED9E-46C0-BBD2-4CD112617E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9809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FE5986-9545-454C-82DD-BA3F778EE9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A88CCC-1732-41EC-8145-89E3AC11E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02CD08-F6D4-46F8-824B-A5A0836C8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0019C-9837-420F-934A-3E9A1DECFB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069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09/10/2024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7BA292-D7B2-4838-9CBE-C5681FC14E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CBB0FE-F7A2-468B-A544-D9E954262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25CE23-809A-4231-B796-933F9DBE47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F4DC2-4319-4CF8-8415-10A2C60F72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7896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BF58D7-9D42-4636-871B-2784D59FE7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3B39FC-3C67-4753-8120-1E714A468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05C01A-5404-4F89-BAB2-B4F8E979E4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9A3F4-7F17-4309-9FCB-19C6539E39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3605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D20506-938F-4BFF-ABF4-15A31B2D8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832E82-FDD3-40E9-8A11-0AAAE82089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859A30-AF55-4161-8DE5-D732FD295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9DF4F-14E5-4F8F-BE49-C9CE88C5DB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050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FF73B8-A0EB-4CCF-886A-59C9C07C33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DC7C0A-7E2B-4E6F-BDA7-D852C97B0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337C21-6838-4433-B3A3-8F4F27ADA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990C3-7D65-40E9-B044-8DD87043AC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9450569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B4A26A-C19B-4A6D-BC0D-4200AABFE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839F34-C599-4A59-81DE-CA4E67B875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DF1E18-675B-4CCB-BD2E-555707FC17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5E242-C040-4246-8BDE-C8D3CB4770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1272745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9DF61-305D-41B5-9D3D-217E2D9EC4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3A45EE-DE97-40CC-BE48-622D475925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C59097-A49F-49B8-9159-A744E65D3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E1AE3-5C76-4C38-BBE3-8DE37E8975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7162215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8CE4C-3EEF-476B-B221-38F1FF5FA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5E33CD-8F71-4593-AED4-AD9505458A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4F2863-C860-4696-84C4-63D35621B8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32BAA-106B-4262-9624-D79AE85328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73052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5402038-35C1-42BC-BA29-95298C0832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10506A-C136-4013-BE5C-2094489F1B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C013F5-38B5-4F9D-AFE1-E9860E2850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B997E-913D-484A-9016-16F029F9F5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0462299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BC1E55E-93B6-4153-9D2D-D7A30914B0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5F83AC-1BBA-47D5-9BF8-EFC4002FF7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0D0CAE-F302-47D4-A761-2D57865DFD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391DA-C400-4570-A4C4-6FAAC216CF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1389942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C6FC4B0-30C0-42F1-90F4-1414E99DEA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53C524-D0A0-4F3A-9D4B-BB558E2D64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E4A0A2-2AC6-4160-9E50-43AF585526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4C14B-DA8A-4E59-AAD4-7143E4D931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789596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09/10/2024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82C008-9E88-481D-AEC5-C4AB88A05E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CCC365-D94D-4305-B0F8-8A6C542032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CAABA1-D9AD-443E-8367-7C1CCA67FB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BCF50-444E-4200-A98F-3A88AC08D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7580076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0F2E9-C84B-4316-A751-5602FD4AEF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40D7C-95AA-4C78-AABD-3904E369B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1C49E0-031F-494F-ACAE-C7709CB3AB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3CEE4-6452-435D-B7BB-1115F132DD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54710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2AC8DE-3E6E-483C-8787-57A06E587E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898997-4DCA-46E5-BFCB-36B88C6171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87855D-6141-4248-9D2D-5D08C0615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20FAC-05BA-4CE2-B5C5-3DFFFA74D7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7020888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32798A-5875-4F9F-86AF-F972CF5D0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AE1FB5-7521-4EBF-9129-5DF5C843D0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9B77BD-E80F-477F-9A39-EAEF9CF790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D3A025-8202-4746-9491-88E088BCDC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3344581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FDDFB4-581B-3854-CD02-99D4001D53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8A9580-692B-160F-9F53-B225C4F3DB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06F8CE-8025-F2D2-8A8B-C01A9910F6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C82A7-71B1-4379-AD27-DEBF628840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40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1F00B5-6DEB-BDFA-9219-A20BBA1673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BD6F4A-196A-B65D-1AF4-58426D6BCE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B2BE79-EC6E-8979-0661-AFF0A24654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48B9F-D53A-40BA-B201-DAB7EA60FD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681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F8216E-0EE7-5546-8F57-C26ED77AE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D44E95-4A66-CAA0-BCA7-3717E8C9B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A55E31-E349-19C4-9DBF-F34C0B71DA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3597A-01FF-4E46-88C1-862720B47F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5995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227282-C6A2-61F5-CB9C-4D8D75938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67E47D-CC9D-6588-D032-939CE87E9C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B3178-5960-DB99-E52E-D246BEBF8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944B5-CE4C-4628-A8D4-94401293F1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4843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464476-1D8B-F4E9-52F3-5856C6D0A7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8945E7-C4D9-0D69-F913-71E98A5FD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D9A025-B99E-96CF-FF79-46462709E9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506B0-FAAC-46C0-B31F-78A145EF2A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2675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0611985-F01F-8D30-B0BA-ED7AC349F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FD8EDE2-5600-64E2-1C54-E838AEB1B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D78DB3-3117-42B6-7CA4-76446D942D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9512B-5F5A-435C-A2EA-AEC0FBD23D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034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09/10/2024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649EA1-74BE-1387-AF25-5C2FE833EC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D515DF-9336-DDF5-FE0B-45F0EA9660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C100ED-868F-5F1E-F86A-7223B93BB0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AF477-F04A-4ABA-A902-CE249960C7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7674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A337F9-D604-7E42-A5A5-E701F7543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E5BB6B-2C39-1576-404C-B64B52CD06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3CDF4E-161A-AB8B-D924-2619015670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55A04-8972-4081-9069-4E56C3C1CB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22186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7EFAE0-2EDE-33FF-4C09-65AD7429F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4EBAB1-A58A-5846-4172-FC7C7F8962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88D6BC-B068-FE5C-8BD0-427A841ED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37A2A-478E-49D9-AD2F-CAD26B2EC0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4528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128970-8E7C-F405-A5F7-4D2E02BF6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7BADD8-371F-DA5E-3B33-7581059709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E30CAB-4F94-DE62-7ADC-AAB20A9F8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AE523-F8FA-436E-8A2D-ED55A429A6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31939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D020FB-5158-D0AD-8CBE-9F6DC548C4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1EB656-DD76-E257-C461-3E9D047302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C85E3A-9D60-A2EB-1B19-B482D30B5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D467E-9F25-45F3-8721-901491AC47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39902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63231-8A0A-58F1-5D2E-1F5BDFE3CA9A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69636-D1C5-E31F-6A11-69C7DCC242B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A2156-849C-0FC4-7F48-3D00582EB81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829782A1-2A10-454A-8D7B-4060D75042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337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B1E41-2CB0-946C-7D27-79D3E3F8E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D11E5-68D9-62E2-FBDF-0E26CDB1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8B4E7-E1F2-8F1B-3A99-A68AA506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69023-61DE-4DED-807C-CCADCBC12D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31223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14AEF-DD1F-988B-9CAD-C536651D1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7A5DE-5D70-4616-6CB3-85D94350D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3001D-F3F4-82AB-11D5-5979A5FE3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73B95-16E2-4D87-88FF-F187437DE4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63892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375BE-FDA1-C9AF-6510-99189D38E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98B79-561C-A6DF-31A8-2D04205D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6DA99-C9F3-F952-F58D-ED9337A66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191EF-8FF8-48F3-9A54-C96980214E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5525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DF7734-EDF2-7FA2-5793-B1D994F57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B42BA1-732E-297D-5699-4A5A4FEEB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AD0316-2C5B-6BE4-7CA2-610B90E6E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7C3DE-0C79-46D4-82FA-7EB115EC93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835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09/10/2024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B74F642-D49D-6860-D6B1-0FD332C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F4A389-9139-708C-528C-623D3AABB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906F9D-7C9E-2A90-BACA-5B654F1F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8E189-DFE8-4849-99F7-965BD58DA2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74603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5AC13EE-D8B6-2372-3A9C-6DD831A8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3A58A1C-B6F2-B346-6294-F0555B232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4A4E26-1449-8283-7A00-88EABF58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DCE3-1FF1-4D0F-8FCE-32C93A0E83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86133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10ED201-CA4E-0BB5-68AB-D99F5E5A1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7026828-051E-B0B9-0FC5-4F7D0E739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18B223-A2A5-78AF-0DA6-524670BA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C8B4-4A76-489E-B4E4-BE47E59FC4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47352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1D6301-BDC5-277C-F9FB-B8E28FD1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68120F-7CB9-B46A-4160-FF1C18B6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DF49B0-A1BA-D506-41C3-74B0B537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4477A-8988-44EC-903D-7B01ECAA92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43236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0C0006-BC32-6269-1FAC-33839EA1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E7BFC7-1973-9D42-8E66-DBE0BC588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134857-CB43-9BA4-EE9A-622513550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DA9CE-2409-47F0-AE06-020F35ECE8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39070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6E9C5-1071-2819-473B-95750B443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199BB-60FA-8189-B09B-AF9246AC3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6D0AC-97CF-6851-FACE-477D29A8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A46F2-ADCF-450F-9E2D-675EB0A8F0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4717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0AEF0-1CF9-7166-7EEE-996115CC1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4F738-6A94-8870-59C3-C92EA47EE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123C7-8965-454C-6868-76DA9DE9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48AE-24B5-42B8-B321-14D40706F6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692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09/10/2024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09/10/2024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09/10/2024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09/10/2024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110FE-70DB-4DA2-90D0-8E20E499D944}" type="datetimeFigureOut">
              <a:rPr lang="es-ES" smtClean="0"/>
              <a:pPr/>
              <a:t>09/10/2024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059A8BC-1E55-487D-892A-733F9A3FE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248816B-1BC6-4B97-8B01-6702CFBA6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76C8596-5887-42D0-9834-5D0AE6A218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46FAD1-D687-4B5D-9CD3-FA7D977CC3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2B0E4FB-3F37-4029-8B92-756411884F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450DC0B1-AF1B-449A-8C44-A129C8506E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722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453B5FD-41BE-4D40-B927-5DB157E32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6CF179A-2E39-4F53-A8BB-0DE56D275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4426802-AFB7-4AD2-90E0-8C3E154F51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B39454-D362-470E-A92D-1A59A9B88A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FFC1F2A-6A09-4CBA-9433-EC62A99A4F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ED961CA5-36B3-4AE4-ADC2-397934261A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643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7B5277E-2B5A-7CA6-26E5-8E8F2EB00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1735982-58E5-B292-EA1A-BD22EB603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B4930D5-540C-4C3C-BAF0-C27EB00A42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927467A-7DA9-9117-FED8-A30BD43AAE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110A7A-9A19-11CD-E59F-7E00554ED5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153FDE88-2C94-44EB-9268-0B85E3B21C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685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0E64CF57-A95A-D8F9-AD23-1A173436AF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734C0AB4-2E54-8E99-FFE1-B0B4B0DA4A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F509C-FB01-C3BB-D2AC-5FF51305E1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527E0-99B0-ECC0-F064-B0A38070D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5083B-C7AC-15DF-2BD6-71F8B178D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2B1DF4-29DC-4E59-A75F-04F953CE0D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394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8864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solidFill>
                  <a:prstClr val="black"/>
                </a:solidFill>
                <a:latin typeface="Comic Sans MS" pitchFamily="66" charset="0"/>
              </a:rPr>
              <a:t>3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Upper Intermediate                   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Fecha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: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miércoles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9 de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octubre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del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068960"/>
            <a:ext cx="2088232" cy="237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11560" y="2132856"/>
            <a:ext cx="6696744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Continuación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: </a:t>
            </a:r>
            <a:endParaRPr kumimoji="0" lang="en-GB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En la </a:t>
            </a: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estación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de </a:t>
            </a: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tren</a:t>
            </a:r>
            <a:endParaRPr kumimoji="0" lang="en-GB" altLang="en-US" sz="3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43881" y="50721"/>
            <a:ext cx="3180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Lectura p144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71296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23528" y="3861048"/>
            <a:ext cx="2624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Página 144, actividad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328010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1. Lee el texto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9512" y="4221088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_____________ es el tren más rápido de la RENFE.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_____________ es más rápido que el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Intercity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pero menos rápido que el AVE.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Hay dos trenes para viajar de noche. Se llaman el _____________ y el _____________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talgo es menos rápido que el _____________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trenes de larga distancia más lentos son los _____________ 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____________________ paran en todas las estaciones.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99D9D56-FEDE-4F67-8629-B6E75DC86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661248"/>
            <a:ext cx="906916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792088" cy="67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1259632" y="4221088"/>
            <a:ext cx="551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AVE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187624" y="4653136"/>
            <a:ext cx="724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Talgo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292080" y="5085184"/>
            <a:ext cx="1335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Tren Estrella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7308304" y="5085184"/>
            <a:ext cx="1083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Trenhotel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851920" y="5445224"/>
            <a:ext cx="551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AVE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364088" y="5877272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Intercity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043608" y="6309320"/>
            <a:ext cx="2069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Trenes de cercanías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0446" y="-67318"/>
            <a:ext cx="6782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Página 144, actividad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Completa con los comparativos y el superlativo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836712"/>
            <a:ext cx="6933308" cy="2539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El avión es ________________ rápido que el helicóptero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El tren es ________________ seguro que el coche.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El coche es ______________ peligroso que la moto.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El coche es ______________ cómodo como el tren.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La bicicleta es ______________ cara que el coche.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El tren es __________________ barato como el autobús. </a:t>
            </a:r>
          </a:p>
        </p:txBody>
      </p:sp>
      <p:sp>
        <p:nvSpPr>
          <p:cNvPr id="5" name="4 CuadroTexto"/>
          <p:cNvSpPr txBox="1"/>
          <p:nvPr/>
        </p:nvSpPr>
        <p:spPr>
          <a:xfrm flipH="1">
            <a:off x="1619672" y="4653136"/>
            <a:ext cx="4778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¿Más ejemplos?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99D9D56-FEDE-4F67-8629-B6E75DC86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561" y="0"/>
            <a:ext cx="1369439" cy="13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sultado de imagen de hablar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507088"/>
            <a:ext cx="1350912" cy="13509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2987824" y="1268760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más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59832" y="836712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más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840298" y="1673933"/>
            <a:ext cx="91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menos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022288" y="2071616"/>
            <a:ext cx="57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tan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928005" y="2476450"/>
            <a:ext cx="918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menos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996653" y="2841239"/>
            <a:ext cx="57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tan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9" grpId="0"/>
      <p:bldP spid="11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93E22209-2010-405E-896C-F4A34F71D9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77299"/>
          <a:stretch/>
        </p:blipFill>
        <p:spPr>
          <a:xfrm>
            <a:off x="179512" y="476672"/>
            <a:ext cx="8496944" cy="5616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23E640-57AD-1125-B100-7800C23C5C93}"/>
              </a:ext>
            </a:extLst>
          </p:cNvPr>
          <p:cNvSpPr txBox="1"/>
          <p:nvPr/>
        </p:nvSpPr>
        <p:spPr>
          <a:xfrm>
            <a:off x="1691680" y="18864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Dictado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78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93E22209-2010-405E-896C-F4A34F71D9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04" y="0"/>
            <a:ext cx="6654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46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93E22209-2010-405E-896C-F4A34F71D9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4" t="75424" r="9678" b="1765"/>
          <a:stretch/>
        </p:blipFill>
        <p:spPr>
          <a:xfrm>
            <a:off x="143508" y="1268760"/>
            <a:ext cx="8856984" cy="5595067"/>
          </a:xfrm>
          <a:prstGeom prst="rect">
            <a:avLst/>
          </a:prstGeom>
        </p:spPr>
      </p:pic>
      <p:pic>
        <p:nvPicPr>
          <p:cNvPr id="2" name="Picture 1" descr="A screenshot of text&#10;&#10;Description automatically generated">
            <a:extLst>
              <a:ext uri="{FF2B5EF4-FFF2-40B4-BE49-F238E27FC236}">
                <a16:creationId xmlns:a16="http://schemas.microsoft.com/office/drawing/2014/main" id="{F6645AD4-9EC6-B39C-94B4-162541E66D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66099" r="12191" b="25395"/>
          <a:stretch/>
        </p:blipFill>
        <p:spPr>
          <a:xfrm>
            <a:off x="2195736" y="116632"/>
            <a:ext cx="33843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6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99792" y="0"/>
            <a:ext cx="3211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Practica oral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2493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528500" y="5373216"/>
            <a:ext cx="5707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Ejemplo: Quieres información sobre los trenes a Valencia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¿A qué hora sale el tren a Valencia?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¿Qué trenes hay para Valencia?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¿Cuál es el andén?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211960" y="5661248"/>
            <a:ext cx="4164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Hay un tren a Valencia que sale a las 16:40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tren para Valencia es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Intercity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tren sale desde el andén 2. </a:t>
            </a:r>
          </a:p>
        </p:txBody>
      </p:sp>
      <p:pic>
        <p:nvPicPr>
          <p:cNvPr id="6" name="Picture 2" descr="Resultado de imagen de hablar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980728"/>
            <a:ext cx="1800200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53287198-C2FC-4B1B-A1D8-21D757ED7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80288" cy="463550"/>
          </a:xfrm>
        </p:spPr>
        <p:txBody>
          <a:bodyPr/>
          <a:lstStyle/>
          <a:p>
            <a:r>
              <a:rPr lang="en-US" altLang="en-US" b="1" dirty="0">
                <a:latin typeface="Bradley Hand ITC" panose="03070402050302030203" pitchFamily="66" charset="0"/>
              </a:rPr>
              <a:t>Los </a:t>
            </a:r>
            <a:r>
              <a:rPr lang="en-US" altLang="en-US" b="1" dirty="0" err="1">
                <a:latin typeface="Bradley Hand ITC" panose="03070402050302030203" pitchFamily="66" charset="0"/>
              </a:rPr>
              <a:t>Deberes</a:t>
            </a:r>
            <a:r>
              <a:rPr lang="en-US" altLang="en-US" b="1" dirty="0">
                <a:latin typeface="Bradley Hand ITC" panose="03070402050302030203" pitchFamily="66" charset="0"/>
              </a:rPr>
              <a:t>  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C5255FF7-EECD-4CC5-9E6F-CB8746C68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33450"/>
            <a:ext cx="8964612" cy="5111750"/>
          </a:xfrm>
        </p:spPr>
        <p:txBody>
          <a:bodyPr/>
          <a:lstStyle/>
          <a:p>
            <a:pPr marL="514350" indent="-514350">
              <a:buAutoNum type="arabicPeriod"/>
              <a:defRPr/>
            </a:pPr>
            <a:r>
              <a:rPr lang="en-US" altLang="en-US" dirty="0" err="1">
                <a:solidFill>
                  <a:srgbClr val="006600"/>
                </a:solidFill>
                <a:latin typeface="Comic Sans MS" pitchFamily="66" charset="0"/>
              </a:rPr>
              <a:t>Vocabulario</a:t>
            </a: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, </a:t>
            </a:r>
            <a:r>
              <a:rPr lang="en-US" altLang="en-US" dirty="0" err="1">
                <a:solidFill>
                  <a:srgbClr val="006600"/>
                </a:solidFill>
                <a:latin typeface="Comic Sans MS" pitchFamily="66" charset="0"/>
              </a:rPr>
              <a:t>página</a:t>
            </a: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 156, 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435AF7-2859-423A-B2D4-046E33E98169}"/>
              </a:ext>
            </a:extLst>
          </p:cNvPr>
          <p:cNvSpPr txBox="1"/>
          <p:nvPr/>
        </p:nvSpPr>
        <p:spPr>
          <a:xfrm>
            <a:off x="5910263" y="6272213"/>
            <a:ext cx="35369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… 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por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favor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6" descr="C:\Users\Lewis Andrews\AppData\Local\Microsoft\Windows\Temporary Internet Files\Content.IE5\W53Q8IFC\MC900435731[1].wmf">
            <a:extLst>
              <a:ext uri="{FF2B5EF4-FFF2-40B4-BE49-F238E27FC236}">
                <a16:creationId xmlns:a16="http://schemas.microsoft.com/office/drawing/2014/main" id="{806933E8-CEA8-41F8-A32D-196C5EB97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84" y="3933055"/>
            <a:ext cx="1967569" cy="213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48680"/>
            <a:ext cx="88924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dirty="0">
                <a:solidFill>
                  <a:schemeClr val="accent4">
                    <a:lumMod val="75000"/>
                  </a:schemeClr>
                </a:solidFill>
                <a:latin typeface="Forte" pitchFamily="66" charset="0"/>
                <a:cs typeface="Arial" charset="0"/>
              </a:rPr>
              <a:t>Gracias</a:t>
            </a:r>
            <a:r>
              <a:rPr lang="en-US" altLang="en-US" sz="5400" dirty="0">
                <a:solidFill>
                  <a:schemeClr val="accent6">
                    <a:lumMod val="50000"/>
                  </a:schemeClr>
                </a:solidFill>
                <a:latin typeface="Forte" pitchFamily="66" charset="0"/>
                <a:cs typeface="Arial" charset="0"/>
              </a:rPr>
              <a:t>  </a:t>
            </a:r>
            <a:r>
              <a:rPr lang="en-US" altLang="en-US" sz="5400" dirty="0">
                <a:solidFill>
                  <a:srgbClr val="FF0000"/>
                </a:solidFill>
                <a:latin typeface="Forte" pitchFamily="66" charset="0"/>
                <a:cs typeface="Arial" charset="0"/>
              </a:rPr>
              <a:t>por  </a:t>
            </a:r>
            <a:r>
              <a:rPr lang="en-US" altLang="en-US" sz="5400" dirty="0" err="1">
                <a:solidFill>
                  <a:srgbClr val="FF0000"/>
                </a:solidFill>
                <a:latin typeface="Forte" pitchFamily="66" charset="0"/>
                <a:cs typeface="Arial" charset="0"/>
              </a:rPr>
              <a:t>venir</a:t>
            </a:r>
            <a:r>
              <a:rPr lang="en-US" altLang="en-US" sz="5400" dirty="0">
                <a:solidFill>
                  <a:srgbClr val="FF0000"/>
                </a:solidFill>
                <a:latin typeface="Forte" pitchFamily="66" charset="0"/>
                <a:cs typeface="Arial" charset="0"/>
              </a:rPr>
              <a:t>  </a:t>
            </a:r>
            <a:r>
              <a:rPr lang="en-US" altLang="en-US" sz="5400" dirty="0">
                <a:solidFill>
                  <a:srgbClr val="00B050"/>
                </a:solidFill>
                <a:latin typeface="Forte" pitchFamily="66" charset="0"/>
                <a:cs typeface="Arial" charset="0"/>
              </a:rPr>
              <a:t>a la  </a:t>
            </a:r>
            <a:r>
              <a:rPr lang="en-US" altLang="en-US" sz="5400" dirty="0" err="1">
                <a:solidFill>
                  <a:srgbClr val="00B050"/>
                </a:solidFill>
                <a:latin typeface="Forte" pitchFamily="66" charset="0"/>
                <a:cs typeface="Arial" charset="0"/>
              </a:rPr>
              <a:t>clase</a:t>
            </a:r>
            <a:r>
              <a:rPr lang="en-US" altLang="en-US" sz="5400" dirty="0">
                <a:solidFill>
                  <a:srgbClr val="00B050"/>
                </a:solidFill>
                <a:latin typeface="Forte" pitchFamily="66" charset="0"/>
                <a:cs typeface="Arial" charset="0"/>
              </a:rPr>
              <a:t>     </a:t>
            </a:r>
            <a:br>
              <a:rPr lang="en-US" altLang="en-US" sz="6600" dirty="0">
                <a:solidFill>
                  <a:schemeClr val="accent6">
                    <a:lumMod val="50000"/>
                  </a:schemeClr>
                </a:solidFill>
                <a:latin typeface="Forte" pitchFamily="66" charset="0"/>
                <a:cs typeface="Arial" charset="0"/>
              </a:rPr>
            </a:br>
            <a:r>
              <a:rPr lang="en-US" altLang="en-US" sz="6600" dirty="0">
                <a:solidFill>
                  <a:schemeClr val="accent6">
                    <a:lumMod val="50000"/>
                  </a:schemeClr>
                </a:solidFill>
                <a:latin typeface="Forte" pitchFamily="66" charset="0"/>
                <a:cs typeface="Arial" charset="0"/>
              </a:rPr>
              <a:t>                       </a:t>
            </a:r>
            <a:r>
              <a:rPr lang="en-US" altLang="en-US" sz="6600" dirty="0">
                <a:latin typeface="Forte" pitchFamily="66" charset="0"/>
                <a:cs typeface="Arial" charset="0"/>
              </a:rPr>
              <a:t>y…</a:t>
            </a:r>
            <a:endParaRPr lang="es-ES" altLang="en-US" sz="6600" dirty="0">
              <a:latin typeface="Forte" pitchFamily="66" charset="0"/>
              <a:cs typeface="Arial" charset="0"/>
            </a:endParaRPr>
          </a:p>
          <a:p>
            <a:r>
              <a:rPr lang="es-ES" altLang="en-US" sz="6600" dirty="0">
                <a:solidFill>
                  <a:schemeClr val="accent6">
                    <a:lumMod val="50000"/>
                  </a:schemeClr>
                </a:solidFill>
                <a:latin typeface="Forte" pitchFamily="66" charset="0"/>
                <a:cs typeface="Arial" charset="0"/>
              </a:rPr>
              <a:t>nos  vemos  </a:t>
            </a:r>
          </a:p>
          <a:p>
            <a:r>
              <a:rPr lang="es-ES" altLang="en-US" sz="6600" dirty="0">
                <a:solidFill>
                  <a:schemeClr val="accent6">
                    <a:lumMod val="50000"/>
                  </a:schemeClr>
                </a:solidFill>
                <a:latin typeface="Forte" pitchFamily="66" charset="0"/>
                <a:cs typeface="Arial" charset="0"/>
              </a:rPr>
              <a:t>    </a:t>
            </a:r>
            <a:r>
              <a:rPr lang="es-ES" altLang="en-US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Forte" pitchFamily="66" charset="0"/>
                <a:cs typeface="Arial" charset="0"/>
              </a:rPr>
              <a:t>el  próximo </a:t>
            </a:r>
            <a:r>
              <a:rPr lang="es-ES" altLang="en-US" sz="6600" dirty="0">
                <a:solidFill>
                  <a:srgbClr val="FF33CC"/>
                </a:solidFill>
                <a:latin typeface="Forte" pitchFamily="66" charset="0"/>
                <a:cs typeface="Arial" charset="0"/>
              </a:rPr>
              <a:t>miércoles</a:t>
            </a:r>
          </a:p>
          <a:p>
            <a:r>
              <a:rPr lang="es-ES" altLang="en-US" sz="6600" dirty="0">
                <a:solidFill>
                  <a:srgbClr val="000000"/>
                </a:solidFill>
                <a:latin typeface="Forte" pitchFamily="66" charset="0"/>
                <a:cs typeface="Arial" charset="0"/>
              </a:rPr>
              <a:t>          </a:t>
            </a:r>
            <a:r>
              <a:rPr lang="es-ES" altLang="en-US" sz="6600" dirty="0">
                <a:solidFill>
                  <a:srgbClr val="FFC000"/>
                </a:solidFill>
                <a:latin typeface="Forte" pitchFamily="66" charset="0"/>
                <a:cs typeface="Arial" charset="0"/>
              </a:rPr>
              <a:t>a las</a:t>
            </a:r>
            <a:r>
              <a:rPr lang="es-ES" altLang="en-US" sz="6600" dirty="0">
                <a:solidFill>
                  <a:srgbClr val="000000"/>
                </a:solidFill>
                <a:latin typeface="Forte" pitchFamily="66" charset="0"/>
                <a:cs typeface="Arial" charset="0"/>
              </a:rPr>
              <a:t> </a:t>
            </a:r>
          </a:p>
          <a:p>
            <a:r>
              <a:rPr lang="es-ES" altLang="en-US" sz="6600" dirty="0">
                <a:solidFill>
                  <a:srgbClr val="000000"/>
                </a:solidFill>
                <a:latin typeface="Forte" pitchFamily="66" charset="0"/>
                <a:cs typeface="Arial" charset="0"/>
              </a:rPr>
              <a:t>                 </a:t>
            </a:r>
            <a:r>
              <a:rPr lang="es-ES" altLang="en-US" sz="6600" dirty="0">
                <a:latin typeface="Forte" pitchFamily="66" charset="0"/>
                <a:cs typeface="Arial" charset="0"/>
              </a:rPr>
              <a:t>diez en punto</a:t>
            </a:r>
            <a:endParaRPr lang="es-ES" altLang="en-US" sz="6600" dirty="0">
              <a:solidFill>
                <a:srgbClr val="FF99FF"/>
              </a:solidFill>
              <a:latin typeface="Forte" pitchFamily="66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2BF2F97A-8FEB-81AB-CA94-A75FE54309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1052513"/>
            <a:ext cx="6769100" cy="1398587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Tercera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latin typeface="Comic Sans MS" panose="030F0702030302020204" pitchFamily="66" charset="0"/>
              </a:rPr>
              <a:t>semana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pic>
        <p:nvPicPr>
          <p:cNvPr id="27651" name="Picture 18">
            <a:extLst>
              <a:ext uri="{FF2B5EF4-FFF2-40B4-BE49-F238E27FC236}">
                <a16:creationId xmlns:a16="http://schemas.microsoft.com/office/drawing/2014/main" id="{D53B365B-E140-72FE-5C13-B360EF233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765175"/>
            <a:ext cx="33432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Resultado de imagen de mapa de españa">
            <a:extLst>
              <a:ext uri="{FF2B5EF4-FFF2-40B4-BE49-F238E27FC236}">
                <a16:creationId xmlns:a16="http://schemas.microsoft.com/office/drawing/2014/main" id="{BB2A6519-08B7-CF00-04F0-8AF525C7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852738"/>
            <a:ext cx="38735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483768" y="0"/>
            <a:ext cx="5384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Actividad de calentamiento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915816" y="404664"/>
            <a:ext cx="2691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Profesiones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79512" y="836712"/>
            <a:ext cx="896448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1. ¿Estás trabajando ahora? ¿Cuál es tu profesión? ¿Te gusta?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2. ¿Qué debes hacer si no tienes trabajo?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3. ¿Qué tipos de profesiones prefieres: manuales o intelectuales? ¿Por qué?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4. ¿Qué factores te parecen más importante al elegir una profesión?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5. Describe la profesión de un familiar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6. ¿Qué profesión te parece peligrosa? ¿Por qué?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7. Sin tener en cuenta el dinero, ¿Qué profesión te gusta más?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8. ¿Hay alguna profesión que no te gustaría hacer nunca? ¿Por qué?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9. Está en una entrevista de trabajo para ser secretaria en una empresa muy importante. ¿Qué le dices al jefe?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10. Busca un carpintero para hacer los armarios de tu casa. ¿Qué preguntas le hace?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11. Explica a los empleados de tu empresa que tienes que hacer un recorte de salario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12. Hay mucho trabajo en la empresa y tu jefe te pregunta si puedes hacer horas extras. ¿Qué le dices?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0"/>
            <a:ext cx="61798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>
                <a:solidFill>
                  <a:srgbClr val="0070C0"/>
                </a:solidFill>
                <a:latin typeface="Comic Sans MS" pitchFamily="66" charset="0"/>
              </a:rPr>
              <a:t>Traducir frase al español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11560" y="1196752"/>
            <a:ext cx="3855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My birthday is the 6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. of January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868144" y="1196752"/>
            <a:ext cx="209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_tradnl" altLang="en-US" kern="0" dirty="0">
                <a:solidFill>
                  <a:srgbClr val="0070C0"/>
                </a:solidFill>
                <a:latin typeface="Comic Sans MS" pitchFamily="66" charset="0"/>
              </a:rPr>
              <a:t>I </a:t>
            </a:r>
            <a:r>
              <a:rPr lang="es-ES_tradnl" altLang="en-US" kern="0" dirty="0" err="1">
                <a:solidFill>
                  <a:srgbClr val="0070C0"/>
                </a:solidFill>
                <a:latin typeface="Comic Sans MS" pitchFamily="66" charset="0"/>
              </a:rPr>
              <a:t>know</a:t>
            </a:r>
            <a:r>
              <a:rPr lang="es-ES_tradnl" altLang="en-US" kern="0" dirty="0">
                <a:solidFill>
                  <a:srgbClr val="0070C0"/>
                </a:solidFill>
                <a:latin typeface="Comic Sans MS" pitchFamily="66" charset="0"/>
              </a:rPr>
              <a:t> Salamanca</a:t>
            </a:r>
            <a:endParaRPr lang="en-GB" altLang="en-US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347864" y="1916832"/>
            <a:ext cx="2892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We are Spanish students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491880" y="3356992"/>
            <a:ext cx="3233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00B050"/>
                </a:solidFill>
                <a:latin typeface="Comic Sans MS" pitchFamily="66" charset="0"/>
              </a:rPr>
              <a:t>I know how to play the violin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95536" y="2852936"/>
            <a:ext cx="3475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7030A0"/>
                </a:solidFill>
                <a:latin typeface="Comic Sans MS" pitchFamily="66" charset="0"/>
              </a:rPr>
              <a:t>At what time leaves the train?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940152" y="2636912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altLang="en-US" kern="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¿Are </a:t>
            </a:r>
            <a:r>
              <a:rPr lang="es-ES_tradnl" altLang="en-US" kern="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you</a:t>
            </a:r>
            <a:r>
              <a:rPr lang="es-ES_tradnl" altLang="en-US" kern="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altLang="en-US" kern="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going</a:t>
            </a:r>
            <a:r>
              <a:rPr lang="es-ES_tradnl" altLang="en-US" kern="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altLang="en-US" kern="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by</a:t>
            </a:r>
            <a:r>
              <a:rPr lang="es-ES_tradnl" altLang="en-US" kern="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plane?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99592" y="4149080"/>
            <a:ext cx="225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_tradnl" altLang="en-US" kern="0" dirty="0" err="1">
                <a:solidFill>
                  <a:srgbClr val="FF00FF"/>
                </a:solidFill>
                <a:latin typeface="Comic Sans MS" pitchFamily="66" charset="0"/>
              </a:rPr>
              <a:t>They</a:t>
            </a:r>
            <a:r>
              <a:rPr lang="es-ES_tradnl" altLang="en-US" kern="0" dirty="0">
                <a:solidFill>
                  <a:srgbClr val="FF00FF"/>
                </a:solidFill>
                <a:latin typeface="Comic Sans MS" pitchFamily="66" charset="0"/>
              </a:rPr>
              <a:t> are in a </a:t>
            </a:r>
            <a:r>
              <a:rPr lang="es-ES_tradnl" altLang="en-US" kern="0" dirty="0" err="1">
                <a:solidFill>
                  <a:srgbClr val="FF00FF"/>
                </a:solidFill>
                <a:latin typeface="Comic Sans MS" pitchFamily="66" charset="0"/>
              </a:rPr>
              <a:t>hurry</a:t>
            </a:r>
            <a:endParaRPr lang="en-GB" altLang="en-US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156176" y="4077072"/>
            <a:ext cx="2334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Aft>
                <a:spcPts val="0"/>
              </a:spcAft>
              <a:buClr>
                <a:srgbClr val="FFFF00"/>
              </a:buClr>
              <a:buSzPct val="80000"/>
              <a:defRPr/>
            </a:pPr>
            <a:r>
              <a:rPr lang="en-GB" altLang="en-US" kern="0" dirty="0">
                <a:solidFill>
                  <a:srgbClr val="000000"/>
                </a:solidFill>
                <a:latin typeface="Comic Sans MS" pitchFamily="66" charset="0"/>
              </a:rPr>
              <a:t>There is a good film</a:t>
            </a:r>
            <a:endParaRPr lang="es-ES_tradnl" altLang="en-US" kern="0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83768" y="4797152"/>
            <a:ext cx="4658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Are they all going to travel to the west?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83568" y="5373216"/>
            <a:ext cx="2270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buClr>
                <a:srgbClr val="FFFF00"/>
              </a:buClr>
              <a:buSzPct val="80000"/>
              <a:defRPr/>
            </a:pPr>
            <a:r>
              <a:rPr lang="es-ES_tradnl" altLang="en-US" kern="0" dirty="0" err="1">
                <a:solidFill>
                  <a:srgbClr val="C00000"/>
                </a:solidFill>
                <a:latin typeface="Comic Sans MS" pitchFamily="66" charset="0"/>
              </a:rPr>
              <a:t>You</a:t>
            </a:r>
            <a:r>
              <a:rPr lang="es-ES_tradnl" altLang="en-US" kern="0" dirty="0">
                <a:solidFill>
                  <a:srgbClr val="C00000"/>
                </a:solidFill>
                <a:latin typeface="Comic Sans MS" pitchFamily="66" charset="0"/>
              </a:rPr>
              <a:t> are </a:t>
            </a:r>
            <a:r>
              <a:rPr lang="es-ES_tradnl" altLang="en-US" kern="0" dirty="0" err="1">
                <a:solidFill>
                  <a:srgbClr val="C00000"/>
                </a:solidFill>
                <a:latin typeface="Comic Sans MS" pitchFamily="66" charset="0"/>
              </a:rPr>
              <a:t>very</a:t>
            </a:r>
            <a:r>
              <a:rPr lang="es-ES_tradnl" altLang="en-US" kern="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_tradnl" altLang="en-US" kern="0" dirty="0" err="1">
                <a:solidFill>
                  <a:srgbClr val="C00000"/>
                </a:solidFill>
                <a:latin typeface="Comic Sans MS" pitchFamily="66" charset="0"/>
              </a:rPr>
              <a:t>afraid</a:t>
            </a:r>
            <a:endParaRPr lang="es-ES_tradnl" altLang="en-US" kern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550533" y="5517232"/>
            <a:ext cx="298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I am interested in history</a:t>
            </a:r>
            <a:endParaRPr lang="es-ES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787898" y="5818169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Who is the fastest?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971600" y="1556792"/>
            <a:ext cx="350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Mi cumplea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ños es el 6 de enero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084168" y="1556792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Conozco Salamanca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347864" y="2276872"/>
            <a:ext cx="3336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2060"/>
                </a:solidFill>
              </a:rPr>
              <a:t>Somos estudiantes de espa</a:t>
            </a:r>
            <a:r>
              <a:rPr lang="es-ES" dirty="0">
                <a:solidFill>
                  <a:srgbClr val="002060"/>
                </a:solidFill>
                <a:latin typeface="Comic Sans MS" panose="030F0702030302020204" pitchFamily="66" charset="0"/>
              </a:rPr>
              <a:t>ñol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21389" y="3212976"/>
            <a:ext cx="2762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7030A0"/>
                </a:solidFill>
              </a:rPr>
              <a:t>¿A qué hora sale el tren?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6444208" y="2996952"/>
            <a:ext cx="1847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¿Vas por avión?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3563888" y="3645024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B050"/>
                </a:solidFill>
              </a:rPr>
              <a:t>Sé tocar el violín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972547" y="4522292"/>
            <a:ext cx="1445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FF00FF"/>
                </a:solidFill>
              </a:rPr>
              <a:t>Tienen prisa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6084168" y="4365104"/>
            <a:ext cx="2370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Hay una buena película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3131840" y="5085184"/>
            <a:ext cx="3219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¿Van a viajar todos al oeste ?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611560" y="5733256"/>
            <a:ext cx="2317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Tienes mucho miedo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5757037" y="5742548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>Me interesa la historia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2843808" y="6165304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2060"/>
                </a:solidFill>
              </a:rPr>
              <a:t>¿Quién es el más rápido?</a:t>
            </a:r>
          </a:p>
        </p:txBody>
      </p:sp>
      <p:pic>
        <p:nvPicPr>
          <p:cNvPr id="27" name="Picture 2" descr="Resultado de imagen de habla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19472" cy="819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11760" y="0"/>
            <a:ext cx="4187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Comic Sans MS" pitchFamily="66" charset="0"/>
              </a:rPr>
              <a:t>Forma las frases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51520" y="2564904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billete</a:t>
            </a:r>
            <a:r>
              <a:rPr lang="en-GB" altLang="en-US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    de        Barcelona    </a:t>
            </a:r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ida</a:t>
            </a:r>
            <a:r>
              <a:rPr lang="en-GB" altLang="en-US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       un    </a:t>
            </a:r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quiero</a:t>
            </a:r>
            <a:r>
              <a:rPr lang="en-GB" altLang="en-US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   </a:t>
            </a:r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para</a:t>
            </a:r>
            <a:r>
              <a:rPr lang="en-GB" altLang="en-US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    y  </a:t>
            </a:r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vuelta</a:t>
            </a:r>
            <a:r>
              <a:rPr lang="en-GB" altLang="en-US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  </a:t>
            </a:r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para</a:t>
            </a:r>
            <a:r>
              <a:rPr lang="en-GB" altLang="en-US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  </a:t>
            </a:r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hoy</a:t>
            </a:r>
            <a:endParaRPr lang="en-GB" altLang="en-US" kern="0" dirty="0">
              <a:solidFill>
                <a:srgbClr val="FF000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algn="ctr"/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Quiero</a:t>
            </a:r>
            <a:r>
              <a:rPr lang="en-GB" altLang="en-US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un </a:t>
            </a:r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billete</a:t>
            </a:r>
            <a:r>
              <a:rPr lang="en-GB" altLang="en-US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de </a:t>
            </a:r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ida</a:t>
            </a:r>
            <a:r>
              <a:rPr lang="en-GB" altLang="en-US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y </a:t>
            </a:r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vuelta</a:t>
            </a:r>
            <a:r>
              <a:rPr lang="en-GB" altLang="en-US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para</a:t>
            </a:r>
            <a:r>
              <a:rPr lang="en-GB" altLang="en-US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Barcelona </a:t>
            </a:r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para</a:t>
            </a:r>
            <a:r>
              <a:rPr lang="en-GB" altLang="en-US" kern="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altLang="en-US" kern="0" dirty="0" err="1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hoy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6156176" y="836712"/>
            <a:ext cx="2161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kern="0" dirty="0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¿</a:t>
            </a:r>
            <a:r>
              <a:rPr lang="en-GB" altLang="en-US" kern="0" dirty="0" err="1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hora</a:t>
            </a:r>
            <a:r>
              <a:rPr lang="en-GB" altLang="en-US" kern="0" dirty="0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   </a:t>
            </a:r>
            <a:r>
              <a:rPr lang="en-GB" altLang="en-US" kern="0" dirty="0" err="1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para</a:t>
            </a:r>
            <a:r>
              <a:rPr lang="en-GB" altLang="en-US" kern="0" dirty="0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   </a:t>
            </a:r>
            <a:r>
              <a:rPr lang="en-GB" altLang="en-US" kern="0" dirty="0" err="1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qué</a:t>
            </a:r>
            <a:r>
              <a:rPr lang="en-GB" altLang="en-US" kern="0" dirty="0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GB" altLang="en-US" kern="0" dirty="0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¿Para </a:t>
            </a:r>
            <a:r>
              <a:rPr lang="en-GB" altLang="en-US" kern="0" dirty="0" err="1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qué</a:t>
            </a:r>
            <a:r>
              <a:rPr lang="en-GB" altLang="en-US" kern="0" dirty="0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altLang="en-US" kern="0" dirty="0" err="1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hora</a:t>
            </a:r>
            <a:r>
              <a:rPr lang="en-GB" altLang="en-US" kern="0" dirty="0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?</a:t>
            </a:r>
            <a:r>
              <a:rPr lang="en-GB" altLang="en-US" b="1" kern="0" dirty="0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971600" y="170080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kern="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pero</a:t>
            </a:r>
            <a:r>
              <a:rPr lang="en-GB" altLang="en-US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 </a:t>
            </a:r>
            <a:r>
              <a:rPr lang="en-GB" altLang="en-US" kern="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trenes</a:t>
            </a:r>
            <a:r>
              <a:rPr lang="en-GB" altLang="en-US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 lo      </a:t>
            </a:r>
            <a:r>
              <a:rPr lang="en-GB" altLang="en-US" kern="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mañana</a:t>
            </a:r>
            <a:r>
              <a:rPr lang="en-GB" altLang="en-US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   </a:t>
            </a:r>
            <a:r>
              <a:rPr lang="en-GB" altLang="en-US" kern="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siento</a:t>
            </a:r>
            <a:r>
              <a:rPr lang="en-GB" altLang="en-US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,     Alicante    </a:t>
            </a:r>
            <a:r>
              <a:rPr lang="en-GB" altLang="en-US" kern="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para</a:t>
            </a:r>
            <a:r>
              <a:rPr lang="en-GB" altLang="en-US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   no    hay     </a:t>
            </a:r>
          </a:p>
          <a:p>
            <a:pPr algn="ctr"/>
            <a:r>
              <a:rPr lang="en-GB" altLang="en-US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Lo </a:t>
            </a:r>
            <a:r>
              <a:rPr lang="en-GB" altLang="en-US" kern="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siento</a:t>
            </a:r>
            <a:r>
              <a:rPr lang="en-GB" altLang="en-US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, </a:t>
            </a:r>
            <a:r>
              <a:rPr lang="en-GB" altLang="en-US" kern="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pero</a:t>
            </a:r>
            <a:r>
              <a:rPr lang="en-GB" altLang="en-US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altLang="en-US" i="1" kern="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mañana</a:t>
            </a:r>
            <a:r>
              <a:rPr lang="en-GB" altLang="en-US" i="1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altLang="en-US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no hay </a:t>
            </a:r>
            <a:r>
              <a:rPr lang="en-GB" altLang="en-US" kern="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trenes</a:t>
            </a:r>
            <a:r>
              <a:rPr lang="en-GB" altLang="en-US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altLang="en-US" kern="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para</a:t>
            </a:r>
            <a:r>
              <a:rPr lang="en-GB" altLang="en-US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Alicante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539552" y="764704"/>
            <a:ext cx="3429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kern="0" dirty="0" err="1"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problema</a:t>
            </a:r>
            <a:r>
              <a:rPr lang="en-GB" altLang="en-US" kern="0" dirty="0"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,     no     </a:t>
            </a:r>
            <a:r>
              <a:rPr lang="en-GB" altLang="en-US" kern="0" dirty="0" err="1"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adiós</a:t>
            </a:r>
            <a:r>
              <a:rPr lang="en-GB" altLang="en-US" kern="0" dirty="0"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     hay</a:t>
            </a:r>
          </a:p>
          <a:p>
            <a:pPr algn="ctr"/>
            <a:r>
              <a:rPr lang="en-GB" altLang="en-US" kern="0" dirty="0"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No hay </a:t>
            </a:r>
            <a:r>
              <a:rPr lang="en-GB" altLang="en-US" kern="0" dirty="0" err="1"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problema</a:t>
            </a:r>
            <a:r>
              <a:rPr lang="en-GB" altLang="en-US" kern="0" dirty="0"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, </a:t>
            </a:r>
            <a:r>
              <a:rPr lang="en-GB" altLang="en-US" kern="0" dirty="0" err="1"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adiós</a:t>
            </a:r>
            <a:endParaRPr lang="en-GB" altLang="en-US" i="1" kern="0" dirty="0">
              <a:solidFill>
                <a:srgbClr val="0070C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3501008"/>
            <a:ext cx="407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FF"/>
                </a:solidFill>
                <a:latin typeface="Comic Sans MS" pitchFamily="66" charset="0"/>
              </a:rPr>
              <a:t>uno  hay  de  a    las  mañana once la </a:t>
            </a:r>
          </a:p>
          <a:p>
            <a:pPr algn="ctr"/>
            <a:r>
              <a:rPr lang="es-ES" dirty="0">
                <a:solidFill>
                  <a:srgbClr val="FF00FF"/>
                </a:solidFill>
                <a:latin typeface="Comic Sans MS" pitchFamily="66" charset="0"/>
              </a:rPr>
              <a:t>Hay uno a las once de la mañana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0" y="4509120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  <a:latin typeface="Comic Sans MS" pitchFamily="66" charset="0"/>
              </a:rPr>
              <a:t>billetes     ida    de     dos    quiero    Bilbao,   para   turista   clase  favor   por</a:t>
            </a:r>
          </a:p>
          <a:p>
            <a:pPr algn="ctr"/>
            <a:r>
              <a:rPr lang="es-ES" dirty="0">
                <a:solidFill>
                  <a:srgbClr val="C00000"/>
                </a:solidFill>
                <a:latin typeface="Comic Sans MS" pitchFamily="66" charset="0"/>
              </a:rPr>
              <a:t>Quiero dos billetes de ida para Bilbao, clase turista, por favor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567654" y="5229200"/>
            <a:ext cx="2576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7030A0"/>
                </a:solidFill>
                <a:latin typeface="Comic Sans MS" pitchFamily="66" charset="0"/>
              </a:rPr>
              <a:t>¿hora    qué   llega   a?</a:t>
            </a:r>
          </a:p>
          <a:p>
            <a:r>
              <a:rPr lang="es-ES" dirty="0">
                <a:solidFill>
                  <a:srgbClr val="7030A0"/>
                </a:solidFill>
                <a:latin typeface="Comic Sans MS" pitchFamily="66" charset="0"/>
              </a:rPr>
              <a:t>¿A qué hora llega?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0" y="5949280"/>
            <a:ext cx="854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Comic Sans MS" pitchFamily="66" charset="0"/>
              </a:rPr>
              <a:t>trenes    para   hay    no    de   las  tres    de   tarde   pero     hay   sí   para    las    siete</a:t>
            </a:r>
          </a:p>
          <a:p>
            <a:pPr algn="ctr"/>
            <a:r>
              <a:rPr lang="es-ES" sz="1600" dirty="0">
                <a:latin typeface="Comic Sans MS" pitchFamily="66" charset="0"/>
              </a:rPr>
              <a:t>No hay trenes para las tres de la tarde pero sí hay para las siete.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995935" y="3717032"/>
            <a:ext cx="514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hora    el   Valencia   a   sale   qué   para   tren</a:t>
            </a:r>
          </a:p>
          <a:p>
            <a:pPr algn="ctr"/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¿A qué hora sale el tren para Valencia?</a:t>
            </a:r>
          </a:p>
        </p:txBody>
      </p:sp>
      <p:pic>
        <p:nvPicPr>
          <p:cNvPr id="13" name="Picture 2" descr="Resultado de imagen de habla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30832" cy="630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>
            <a:extLst>
              <a:ext uri="{FF2B5EF4-FFF2-40B4-BE49-F238E27FC236}">
                <a16:creationId xmlns:a16="http://schemas.microsoft.com/office/drawing/2014/main" id="{E156F09E-6379-63F7-8B9E-1D914C3AF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1685925"/>
            <a:ext cx="20923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1" name="TextBox 1">
            <a:extLst>
              <a:ext uri="{FF2B5EF4-FFF2-40B4-BE49-F238E27FC236}">
                <a16:creationId xmlns:a16="http://schemas.microsoft.com/office/drawing/2014/main" id="{F0B26EAF-8744-C158-56C6-E5A3C4285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331788"/>
            <a:ext cx="2111375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Com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Beb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Comprend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Aprend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Met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Promet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Corr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Recib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Abr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Sub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Escrib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Describ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B0F29-85A2-7797-2FA5-3D2C363F8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438" y="304800"/>
            <a:ext cx="2092325" cy="6462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Com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Beb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Comprend</a:t>
            </a:r>
            <a:r>
              <a:rPr kumimoji="0" lang="en-GB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Aprend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5.  Met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6. 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Promet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7. 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Corr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8. 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Recib</a:t>
            </a:r>
            <a:r>
              <a:rPr kumimoji="0" lang="en-GB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9. 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Abr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10. Sub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11.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Escrib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12.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Describ</a:t>
            </a:r>
            <a:r>
              <a:rPr kumimoji="0" lang="en-GB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2" name="TextBox 6">
            <a:extLst>
              <a:ext uri="{FF2B5EF4-FFF2-40B4-BE49-F238E27FC236}">
                <a16:creationId xmlns:a16="http://schemas.microsoft.com/office/drawing/2014/main" id="{B789E432-86B4-5E5C-422A-F78208C39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292100"/>
            <a:ext cx="2017713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Com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Beb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Comprend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Aprend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Met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Promet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Corr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Recib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Abr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Sub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Escrib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Describ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AD975-E6F0-F742-77AF-BD3F9431C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292100"/>
            <a:ext cx="1077913" cy="6740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ía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ía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  </a:t>
            </a:r>
            <a:r>
              <a:rPr kumimoji="0" lang="en-GB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ía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GB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ía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ía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GB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ía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ía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ía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ía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ía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GB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ía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GB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ía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5" name="TextBox 1">
            <a:extLst>
              <a:ext uri="{FF2B5EF4-FFF2-40B4-BE49-F238E27FC236}">
                <a16:creationId xmlns:a16="http://schemas.microsoft.com/office/drawing/2014/main" id="{9B43B1DC-DE37-1256-FD19-5CBC0CEC8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313" y="-50800"/>
            <a:ext cx="190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CONDICIONAL</a:t>
            </a:r>
          </a:p>
        </p:txBody>
      </p:sp>
      <p:sp>
        <p:nvSpPr>
          <p:cNvPr id="43016" name="TextBox 9">
            <a:extLst>
              <a:ext uri="{FF2B5EF4-FFF2-40B4-BE49-F238E27FC236}">
                <a16:creationId xmlns:a16="http://schemas.microsoft.com/office/drawing/2014/main" id="{46576405-0EF6-BB52-3E91-D54A4904C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5" y="-50800"/>
            <a:ext cx="1223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PASADO</a:t>
            </a:r>
          </a:p>
        </p:txBody>
      </p:sp>
      <p:sp>
        <p:nvSpPr>
          <p:cNvPr id="43017" name="TextBox 11">
            <a:extLst>
              <a:ext uri="{FF2B5EF4-FFF2-40B4-BE49-F238E27FC236}">
                <a16:creationId xmlns:a16="http://schemas.microsoft.com/office/drawing/2014/main" id="{6A6589E0-5454-F5A3-5A30-69D70034A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0"/>
            <a:ext cx="1690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INFINITIVO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E3EF6C-AAA3-C74D-4F43-D79F3BC5E51E}"/>
              </a:ext>
            </a:extLst>
          </p:cNvPr>
          <p:cNvSpPr txBox="1"/>
          <p:nvPr/>
        </p:nvSpPr>
        <p:spPr>
          <a:xfrm>
            <a:off x="-88928" y="34925"/>
            <a:ext cx="159021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_er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&amp; _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verbs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 person,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singular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CBA002F8-66D9-A0AC-4ECF-C6884FFE9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763" y="331788"/>
            <a:ext cx="2017712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Com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Beb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Comprend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Aprend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Met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Promet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Corr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Recib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Abr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Sub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Escrib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Describ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</a:p>
        </p:txBody>
      </p:sp>
      <p:sp>
        <p:nvSpPr>
          <p:cNvPr id="43020" name="TextBox 1">
            <a:extLst>
              <a:ext uri="{FF2B5EF4-FFF2-40B4-BE49-F238E27FC236}">
                <a16:creationId xmlns:a16="http://schemas.microsoft.com/office/drawing/2014/main" id="{F3501E08-3260-6547-D914-BC144C4DB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888" y="-58738"/>
            <a:ext cx="122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FUTURO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EBD66-87E2-AEE1-9172-D7316DF48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925" y="334963"/>
            <a:ext cx="1223963" cy="6462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é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   é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é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é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é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é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é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é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260648"/>
            <a:ext cx="6756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Página 142,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Act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 3 - Lee el texto y completa los espacios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61916" y="620688"/>
            <a:ext cx="892436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Cliente: Quiero un billete de ___________para Córdoba, por favor para mañana al medio día.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Empleado: ¿En el Talgo?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Cliente: ¿Es el más rápido?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Empleado: No, ___________es más rápido, pero sale más temprano.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Cliente: Bueno, pues en el AVE. 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Empleado: sale a las diez y media de la mañana.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Cliente: Y ¿A qué hora llega?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Empleado:________________________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Cliente: de acuerdo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Empleado: ¿De ____________________clase?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Cliente: Sí. ¿Puedo reservar la vuelta?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Empleado: Sí. ¿Qué día vuelve?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Cliente: el día 8 por la noche.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Empleado: De acuerdo. Son___________________. Aquí tiene el billete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Cliente: Gracias.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Empleado: A usted.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131840" y="620688"/>
            <a:ext cx="1311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ida y vuelta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123728" y="1412776"/>
            <a:ext cx="772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AVE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707904" y="1700808"/>
            <a:ext cx="1848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¿A qué hora sale?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979712" y="2492896"/>
            <a:ext cx="1645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Llega a las doce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555776" y="2996952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Segunda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635896" y="4077072"/>
            <a:ext cx="9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 euros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51520" y="5085184"/>
            <a:ext cx="2346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Contesta las preguntas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23528" y="5380672"/>
            <a:ext cx="28886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¿Adónde va?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¿En que tren va?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¿Por qué va en el AVE?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¿A qué hora sale el AVE?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923928" y="5373216"/>
            <a:ext cx="3189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¿Qué tipo de billete compra?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¿En qué clase viaja?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¿Cuándo regresa?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¿Cuánto cuesta el billete?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4860032" y="908720"/>
            <a:ext cx="7920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2123728" y="1700808"/>
            <a:ext cx="79208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3419872" y="1772816"/>
            <a:ext cx="936104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1475656" y="2276872"/>
            <a:ext cx="33123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2483768" y="3284984"/>
            <a:ext cx="1152128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3131840" y="980728"/>
            <a:ext cx="122413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1187624" y="4221088"/>
            <a:ext cx="1872208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3347864" y="4437112"/>
            <a:ext cx="136815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080" cy="61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799D9D56-FEDE-4F67-8629-B6E75DC86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41168"/>
            <a:ext cx="1369439" cy="13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5DBA16-7ABC-F0BA-EAA0-2161FB3A9518}"/>
              </a:ext>
            </a:extLst>
          </p:cNvPr>
          <p:cNvSpPr txBox="1"/>
          <p:nvPr/>
        </p:nvSpPr>
        <p:spPr>
          <a:xfrm>
            <a:off x="2945721" y="54643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CD2.56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260648"/>
            <a:ext cx="427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Lee el texto y completa los espacios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61916" y="620688"/>
            <a:ext cx="892436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Cliente: Quiero un billete de ___________para Córdoba, por favor para mañana al medio día.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Empleado: ¿En el Talgo?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Cliente: ¿Es el más rápido?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Empleado: No, ___________es más rápido, pero sale más temprano.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Cliente: Bueno, pues en el AVE. 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Empleado: sale a las diez y media de la mañana.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Cliente: Y ¿A qué hora llega?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Empleado:________________________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Cliente: de acuerdo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Empleado: ¿De ____________________clase?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Cliente: Sí. ¿Puedo reservar la vuelta?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Empleado: Sí. ¿Qué día vuelve?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Cliente: el día 8 por la noche.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Empleado: De acuerdo. Son___________________. Aquí tiene el billete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Cliente: Gracias.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Empleado: A usted.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948264" y="2132856"/>
            <a:ext cx="18486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Llega a las doce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AVE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 euros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¿A qué hora sale?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ida y vuelta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Segunda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131840" y="620688"/>
            <a:ext cx="1311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ida y vuelta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123728" y="1412776"/>
            <a:ext cx="772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AVE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707904" y="1700808"/>
            <a:ext cx="1848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¿A qué hora sale?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979712" y="2492896"/>
            <a:ext cx="1645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Llega a las doce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555776" y="2996952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Segunda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635896" y="4077072"/>
            <a:ext cx="9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 euros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804248" y="2060848"/>
            <a:ext cx="2160240" cy="2016224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51520" y="5085184"/>
            <a:ext cx="2346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Contesta las preguntas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23528" y="5380672"/>
            <a:ext cx="28886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¿Adónde va?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¿En que tren va?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¿Por qué va en el AVE?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¿A qué hora sale el AVE?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923928" y="5373216"/>
            <a:ext cx="3189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¿Qué tipo de billete compra?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¿En qué clase viaja?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¿Cuándo regresa?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¿Cuánto cuesta el billete?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4860032" y="908720"/>
            <a:ext cx="7920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2123728" y="1700808"/>
            <a:ext cx="79208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3419872" y="1772816"/>
            <a:ext cx="936104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1475656" y="2276872"/>
            <a:ext cx="33123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2483768" y="3284984"/>
            <a:ext cx="1152128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3131840" y="980728"/>
            <a:ext cx="122413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1187624" y="4221088"/>
            <a:ext cx="1872208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3347864" y="4437112"/>
            <a:ext cx="136815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0080" cy="61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799D9D56-FEDE-4F67-8629-B6E75DC86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41168"/>
            <a:ext cx="1369439" cy="13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59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5656" y="188640"/>
            <a:ext cx="6093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Pronunciación -</a:t>
            </a:r>
            <a:r>
              <a:rPr kumimoji="0" lang="es-E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números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15616" y="1484784"/>
            <a:ext cx="18473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779912" y="1052736"/>
            <a:ext cx="13580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veinte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220072" y="1988840"/>
            <a:ext cx="240803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Veinticinco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475656" y="4653136"/>
            <a:ext cx="17427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Treinta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1196752"/>
            <a:ext cx="28953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Treinta y tres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125499" y="2420888"/>
            <a:ext cx="201850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Cuarenta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95536" y="3501008"/>
            <a:ext cx="336021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48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Cuarenta y ocho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195736" y="2132856"/>
            <a:ext cx="21531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Cincuenta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913628" y="4221088"/>
            <a:ext cx="32303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Cincuenta y seis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203848" y="3068960"/>
            <a:ext cx="18614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60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Sesenta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076056" y="3212976"/>
            <a:ext cx="31566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67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Sesenta y siete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716016" y="5373216"/>
            <a:ext cx="17315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70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Setenta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619672" y="5517232"/>
            <a:ext cx="297228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72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Setenta y dos 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804248" y="5445224"/>
            <a:ext cx="192713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Ochenta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292080" y="980728"/>
            <a:ext cx="314541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Ochenta y ocho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51520" y="2348880"/>
            <a:ext cx="189507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90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Noventa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2987824" y="4077072"/>
            <a:ext cx="287610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91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Noventa y uno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251520" y="5517232"/>
            <a:ext cx="110959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Cien </a:t>
            </a:r>
          </a:p>
        </p:txBody>
      </p:sp>
      <p:pic>
        <p:nvPicPr>
          <p:cNvPr id="21" name="Picture 2" descr="Resultado de imagen de habla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1465</Words>
  <Application>Microsoft Office PowerPoint</Application>
  <PresentationFormat>On-screen Show (4:3)</PresentationFormat>
  <Paragraphs>377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Bradley Hand ITC</vt:lpstr>
      <vt:lpstr>Calibri</vt:lpstr>
      <vt:lpstr>Comic Sans MS</vt:lpstr>
      <vt:lpstr>Forte</vt:lpstr>
      <vt:lpstr>Tema de Office</vt:lpstr>
      <vt:lpstr>4_Default Design</vt:lpstr>
      <vt:lpstr>Default Design</vt:lpstr>
      <vt:lpstr>7_Default Design</vt:lpstr>
      <vt:lpstr>24_Office Theme</vt:lpstr>
      <vt:lpstr>PowerPoint Presentation</vt:lpstr>
      <vt:lpstr>Tercera semana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Los Deberes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RICHARD</dc:creator>
  <cp:lastModifiedBy>Flor de Andrews</cp:lastModifiedBy>
  <cp:revision>128</cp:revision>
  <dcterms:created xsi:type="dcterms:W3CDTF">2020-05-05T11:10:15Z</dcterms:created>
  <dcterms:modified xsi:type="dcterms:W3CDTF">2024-10-08T23:29:22Z</dcterms:modified>
</cp:coreProperties>
</file>