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85" r:id="rId3"/>
  </p:sldMasterIdLst>
  <p:notesMasterIdLst>
    <p:notesMasterId r:id="rId15"/>
  </p:notesMasterIdLst>
  <p:sldIdLst>
    <p:sldId id="260" r:id="rId4"/>
    <p:sldId id="258" r:id="rId5"/>
    <p:sldId id="259" r:id="rId6"/>
    <p:sldId id="262" r:id="rId7"/>
    <p:sldId id="1670" r:id="rId8"/>
    <p:sldId id="1800" r:id="rId9"/>
    <p:sldId id="1725" r:id="rId10"/>
    <p:sldId id="935" r:id="rId11"/>
    <p:sldId id="271" r:id="rId12"/>
    <p:sldId id="1799" r:id="rId13"/>
    <p:sldId id="266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85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732FE-40B8-4905-8B9B-FA3CDAA09157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D3746-263D-4F3C-BBD4-3C9B0D6014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05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15FC-6CD6-417A-9435-EF1A53B6EEB5}" type="datetimeFigureOut">
              <a:rPr lang="es-ES" smtClean="0"/>
              <a:pPr/>
              <a:t>29/01/2025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970B-EC44-44F4-96A2-B77FF55AC03B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15FC-6CD6-417A-9435-EF1A53B6EEB5}" type="datetimeFigureOut">
              <a:rPr lang="es-ES" smtClean="0"/>
              <a:pPr/>
              <a:t>29/01/2025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970B-EC44-44F4-96A2-B77FF55AC03B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15FC-6CD6-417A-9435-EF1A53B6EEB5}" type="datetimeFigureOut">
              <a:rPr lang="es-ES" smtClean="0"/>
              <a:pPr/>
              <a:t>29/01/2025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970B-EC44-44F4-96A2-B77FF55AC03B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96B154-3D5C-A8B4-B70C-0E167D108E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2AFB23A-E97D-B7BC-840A-EF22C23CFC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451D4A-97D8-6F74-33D6-77874927D6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80FD0-BB46-44AC-821D-F0C5D04653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97271343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BD5662-6615-837A-47C0-D89D9CD46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0949D3-5DE9-D6D4-97B2-61C2551436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8748EE-4C32-C2A6-AC7C-54FE48B5A9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89F0F-58E7-44AC-9CBF-46C893DD13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93687986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7277E39-F09B-CE94-1C52-232EE20A18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481836-07C6-9E5B-6B97-56DC659522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CEA402-93B4-C171-BDF3-A3B56D0E08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4131D-03CB-4D29-ADF6-AD3E35CAA9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866757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0FA05A-47B2-A19B-6B44-F18B7426E8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0CC6F1C-F68B-6A4C-61FD-3CCB9B534F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09FF7C-9559-C025-079E-A001D57433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A6C14-4F65-46CF-A243-64E9EB85B0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0234256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9DD232-13DD-D228-3111-3FBFBF334D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BE2DB2B-AE3C-AB81-7FB5-EBC096CC23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5A52B4F-F642-F8EA-A2B5-839D00853C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E388B-5448-42ED-A568-30A86CF833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1534122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28AA291-55EB-3ECD-C920-2E7AE3297F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854661E-7BD1-33DB-1B2C-CF3F6B2F4A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9ABE582-7806-DF27-5155-5613B40416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28168-AD45-4F34-99C3-850F97CCD8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86236510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9FC9F8F-DE89-E66E-17E5-D6449435EE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DA8F00A-7E51-8D2E-83FF-396895548F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FF7D66C-097D-5A70-C4D9-B63A70E752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2768C-077D-4C37-BA6A-5C1051B677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4320439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C1C1DB-BD76-A3B4-036F-43B1B39AE5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9E103F-0E4B-CA2D-FD8F-433AE5C60D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D68F6E-CD80-B86D-C80B-279EE0B166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58283-8F87-4E82-BF4E-F5946AE2A3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270737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15FC-6CD6-417A-9435-EF1A53B6EEB5}" type="datetimeFigureOut">
              <a:rPr lang="es-ES" smtClean="0"/>
              <a:pPr/>
              <a:t>29/01/2025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970B-EC44-44F4-96A2-B77FF55AC03B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8C76B1F-FAD3-FC0D-F33D-3FDEF61C7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971DF0-DA4E-2E06-8004-75ED19B7DD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829E3A5-6472-80D3-6306-B634AE45A5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AB939-1BDD-462F-BB74-8B6AD6AC04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7557353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8DECCE-9107-B29B-0C63-06E3A2ED6E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E530C3-4E23-C2CB-3EE8-EA5C6BCEA5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AEFA68-1406-CB9B-150E-6ECB5F2431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A4F86-9D50-4C55-A21F-2A2E069951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1900880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9432BCF-7E6E-4678-2122-1CEC763AAE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C429356-6B64-6B34-7021-307E9807E4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F496D9-2532-634E-C0E1-318C9F8D17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E07B8-1029-47DE-8830-1390C0DF16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940722"/>
      </p:ext>
    </p:extLst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9A374-5C63-785A-DDF3-97B9A9A2E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F10C0-D7EE-125F-07BA-6784992B9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FB773E-229B-9B2A-2983-3EF2A969E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5820D-5F2E-4C68-A1B9-6373A44060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5117563"/>
      </p:ext>
    </p:extLst>
  </p:cSld>
  <p:clrMapOvr>
    <a:masterClrMapping/>
  </p:clrMapOvr>
  <p:transition>
    <p:wedg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13F13-A7DD-80B9-7609-0F408AFD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81AAAC-6EE4-727E-6014-009319C3F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63746-89C0-6A12-6314-0056770D3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85AE3-0F0E-4521-B353-CFDB2787B0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2378537"/>
      </p:ext>
    </p:extLst>
  </p:cSld>
  <p:clrMapOvr>
    <a:masterClrMapping/>
  </p:clrMapOvr>
  <p:transition>
    <p:wedg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2FC91-580A-0DE1-9657-4FD0D3D93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36171-4C9C-308E-3A0A-C13D42847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DB02C-4164-2F17-B744-01E0BA035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C6705-F59D-412E-BF28-6C63C17E17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0251740"/>
      </p:ext>
    </p:extLst>
  </p:cSld>
  <p:clrMapOvr>
    <a:masterClrMapping/>
  </p:clrMapOvr>
  <p:transition>
    <p:wedg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4FFAD8A-4755-7C95-6C23-D81CF4592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CE3A666-3BB5-0CDD-316F-C06D3EA0C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BBDCA2-B32B-E643-8A32-742AA2145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C8CE9-0187-4FEC-8187-AFB70C2013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7710918"/>
      </p:ext>
    </p:extLst>
  </p:cSld>
  <p:clrMapOvr>
    <a:masterClrMapping/>
  </p:clrMapOvr>
  <p:transition>
    <p:wedg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620435B-F880-A325-ED1D-77C39A777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7EE27F0-D03F-1120-9F2C-F043A9E38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5B0C954-12AC-3CA3-0F8F-F07389D87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C4FD4-AE72-4D4F-AC9E-A8A0FF94AE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9171804"/>
      </p:ext>
    </p:extLst>
  </p:cSld>
  <p:clrMapOvr>
    <a:masterClrMapping/>
  </p:clrMapOvr>
  <p:transition>
    <p:wedg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C403863-6685-B534-BB39-A6583F579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BA5E231-9707-98A0-DD11-3D50205E5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745C6E4-89B9-4BC9-6E8A-0A99412E7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06B09-6C5D-413F-9BE7-67E10F2AD3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1517605"/>
      </p:ext>
    </p:extLst>
  </p:cSld>
  <p:clrMapOvr>
    <a:masterClrMapping/>
  </p:clrMapOvr>
  <p:transition>
    <p:wedg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D3103FA-7B43-3AD8-7B43-68AE708BB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4250657-BBF3-1DEF-9104-00A6D986E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37559EA-7AEA-5FA7-C6CD-986379907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1BF75-9618-4FE4-8CE8-7D5664E7C8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83660421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15FC-6CD6-417A-9435-EF1A53B6EEB5}" type="datetimeFigureOut">
              <a:rPr lang="es-ES" smtClean="0"/>
              <a:pPr/>
              <a:t>29/01/2025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970B-EC44-44F4-96A2-B77FF55AC03B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DDE0DB7-0B9B-2BDD-8B4F-95286096D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D4C6D1-DBBE-8AE2-0022-47E3A50C2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AC8D89D-B22D-E3DC-8F83-791F45EA5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6CF311-69F7-47FE-8F5B-7ABA1E645B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4931083"/>
      </p:ext>
    </p:extLst>
  </p:cSld>
  <p:clrMapOvr>
    <a:masterClrMapping/>
  </p:clrMapOvr>
  <p:transition>
    <p:wedg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920D0CF-9F20-E4FE-68A9-DD1E14109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9EED2F-1890-314F-2C6F-7CD22E315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45AB99-BCF4-A516-55A4-A77848EF1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76F3F-9620-49F5-ACE6-3A2A37826D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7905354"/>
      </p:ext>
    </p:extLst>
  </p:cSld>
  <p:clrMapOvr>
    <a:masterClrMapping/>
  </p:clrMapOvr>
  <p:transition>
    <p:wedg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CBA0B-1D6F-7372-87C5-E57F04857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1A025A-19BE-1AAE-7C6E-7C629D9E7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AED2C-365F-A6BB-AD2D-0ABFAC6E5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3C8CC-0B06-4343-81E7-40CDB69AD4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2908627"/>
      </p:ext>
    </p:extLst>
  </p:cSld>
  <p:clrMapOvr>
    <a:masterClrMapping/>
  </p:clrMapOvr>
  <p:transition>
    <p:wedg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CCD03B-9E5B-08CB-48F5-26072BDE7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92404-04F4-1BAC-EE5C-71D92C274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DCB1DD-D13F-1C5F-6631-242B15FF4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AA7CE-4FC1-4D99-9429-2D952B5BF5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6048835"/>
      </p:ext>
    </p:extLst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15FC-6CD6-417A-9435-EF1A53B6EEB5}" type="datetimeFigureOut">
              <a:rPr lang="es-ES" smtClean="0"/>
              <a:pPr/>
              <a:t>29/01/2025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970B-EC44-44F4-96A2-B77FF55AC03B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15FC-6CD6-417A-9435-EF1A53B6EEB5}" type="datetimeFigureOut">
              <a:rPr lang="es-ES" smtClean="0"/>
              <a:pPr/>
              <a:t>29/01/2025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970B-EC44-44F4-96A2-B77FF55AC03B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15FC-6CD6-417A-9435-EF1A53B6EEB5}" type="datetimeFigureOut">
              <a:rPr lang="es-ES" smtClean="0"/>
              <a:pPr/>
              <a:t>29/01/2025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970B-EC44-44F4-96A2-B77FF55AC03B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15FC-6CD6-417A-9435-EF1A53B6EEB5}" type="datetimeFigureOut">
              <a:rPr lang="es-ES" smtClean="0"/>
              <a:pPr/>
              <a:t>29/01/2025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970B-EC44-44F4-96A2-B77FF55AC03B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15FC-6CD6-417A-9435-EF1A53B6EEB5}" type="datetimeFigureOut">
              <a:rPr lang="es-ES" smtClean="0"/>
              <a:pPr/>
              <a:t>29/01/2025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970B-EC44-44F4-96A2-B77FF55AC03B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15FC-6CD6-417A-9435-EF1A53B6EEB5}" type="datetimeFigureOut">
              <a:rPr lang="es-ES" smtClean="0"/>
              <a:pPr/>
              <a:t>29/01/2025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8970B-EC44-44F4-96A2-B77FF55AC03B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315FC-6CD6-417A-9435-EF1A53B6EEB5}" type="datetimeFigureOut">
              <a:rPr lang="es-ES" smtClean="0"/>
              <a:pPr/>
              <a:t>29/01/2025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8970B-EC44-44F4-96A2-B77FF55AC03B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F15D5A0-9E10-322D-739E-15724CA6F4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82F2777-C9B6-3F65-4759-4996B7483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E399C51-3A9F-775B-8F24-151EABA56B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CA65CFD-DC1D-4B16-AF9E-BF458187219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856181-E058-DC49-2BC9-915027DDECA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EC30B38-E9BE-40BE-90F1-B3A4D0B97D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620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80EE3F-A43B-5AFD-9782-132D7EDF4A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7E7078-BB92-7F06-6742-8B7F221FEE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A2C9B-3D4D-AD7F-34AD-778F75A9AA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D3AF9-08E8-2CA3-AF55-AB91421176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0C6EA-FCEE-7C0B-3626-97F345DE8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DD58537-AD36-476B-8B30-55A26EA82B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076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3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39552" y="1844824"/>
            <a:ext cx="7488832" cy="1154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0070C0"/>
                </a:solidFill>
                <a:latin typeface="Comic Sans MS" pitchFamily="66" charset="0"/>
              </a:rPr>
              <a:t>1.  Diferencias entre ser, estar y tener</a:t>
            </a:r>
          </a:p>
          <a:p>
            <a:pPr marL="342900" indent="-342900">
              <a:lnSpc>
                <a:spcPct val="150000"/>
              </a:lnSpc>
              <a:buFontTx/>
              <a:buAutoNum type="arabicPeriod" startAt="2"/>
            </a:pPr>
            <a:r>
              <a:rPr lang="es-ES" dirty="0">
                <a:solidFill>
                  <a:srgbClr val="0070C0"/>
                </a:solidFill>
                <a:latin typeface="Comic Sans MS" pitchFamily="66" charset="0"/>
              </a:rPr>
              <a:t>Formal </a:t>
            </a:r>
            <a:r>
              <a:rPr lang="es-ES" dirty="0" err="1">
                <a:solidFill>
                  <a:srgbClr val="0070C0"/>
                </a:solidFill>
                <a:latin typeface="Comic Sans MS" pitchFamily="66" charset="0"/>
              </a:rPr>
              <a:t>letter</a:t>
            </a:r>
            <a:endParaRPr lang="es-ES" dirty="0">
              <a:solidFill>
                <a:srgbClr val="0070C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es-ES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30253" y="399453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dirty="0">
                <a:latin typeface="Comic Sans MS" pitchFamily="66" charset="0"/>
              </a:rPr>
              <a:t>	Clase 14 de 20		            </a:t>
            </a:r>
            <a:r>
              <a:rPr lang="en-GB" altLang="en-US" dirty="0" err="1">
                <a:latin typeface="Comic Sans MS" pitchFamily="66" charset="0"/>
              </a:rPr>
              <a:t>Fecha</a:t>
            </a:r>
            <a:r>
              <a:rPr lang="en-GB" altLang="en-US" dirty="0">
                <a:latin typeface="Comic Sans MS" pitchFamily="66" charset="0"/>
              </a:rPr>
              <a:t>: </a:t>
            </a:r>
            <a:r>
              <a:rPr lang="en-GB" altLang="en-US" dirty="0" err="1">
                <a:latin typeface="Comic Sans MS" pitchFamily="66" charset="0"/>
              </a:rPr>
              <a:t>miércoles</a:t>
            </a:r>
            <a:r>
              <a:rPr lang="en-GB" altLang="en-US" dirty="0">
                <a:latin typeface="Comic Sans MS" pitchFamily="66" charset="0"/>
              </a:rPr>
              <a:t>, 29 de </a:t>
            </a:r>
            <a:r>
              <a:rPr lang="en-GB" altLang="en-US" dirty="0" err="1">
                <a:latin typeface="Comic Sans MS" pitchFamily="66" charset="0"/>
              </a:rPr>
              <a:t>enero</a:t>
            </a:r>
            <a:r>
              <a:rPr lang="en-GB" altLang="en-US" dirty="0">
                <a:latin typeface="Comic Sans MS" pitchFamily="66" charset="0"/>
              </a:rPr>
              <a:t> </a:t>
            </a:r>
          </a:p>
          <a:p>
            <a:pPr algn="ctr"/>
            <a:r>
              <a:rPr lang="en-GB" altLang="en-US" dirty="0">
                <a:latin typeface="Comic Sans MS" pitchFamily="66" charset="0"/>
              </a:rPr>
              <a:t>		  	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547664" y="1124744"/>
            <a:ext cx="603723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4000" dirty="0">
                <a:solidFill>
                  <a:schemeClr val="accent6">
                    <a:lumMod val="50000"/>
                  </a:schemeClr>
                </a:solidFill>
                <a:latin typeface="Comic Sans MS" pitchFamily="66" charset="0"/>
              </a:rPr>
              <a:t>¿Qué vamos a aprender?</a:t>
            </a:r>
          </a:p>
        </p:txBody>
      </p:sp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221088"/>
            <a:ext cx="1898131" cy="215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313AC73-FA5F-F53E-622F-7B88EC911935}"/>
              </a:ext>
            </a:extLst>
          </p:cNvPr>
          <p:cNvSpPr txBox="1"/>
          <p:nvPr/>
        </p:nvSpPr>
        <p:spPr>
          <a:xfrm>
            <a:off x="467544" y="1124744"/>
            <a:ext cx="6858000" cy="374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s-ES" sz="1800" b="1" kern="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Sin más por el momento, me despido muy cordialmente.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F1C084-7C50-0099-DA69-BD02B38BAF78}"/>
              </a:ext>
            </a:extLst>
          </p:cNvPr>
          <p:cNvSpPr txBox="1"/>
          <p:nvPr/>
        </p:nvSpPr>
        <p:spPr>
          <a:xfrm>
            <a:off x="827584" y="476672"/>
            <a:ext cx="4572000" cy="374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b="1" kern="100" dirty="0">
                <a:solidFill>
                  <a:srgbClr val="A2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Despedida formal 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6BCC41-E5C6-BD41-7B2A-174C255D4053}"/>
              </a:ext>
            </a:extLst>
          </p:cNvPr>
          <p:cNvSpPr txBox="1"/>
          <p:nvPr/>
        </p:nvSpPr>
        <p:spPr>
          <a:xfrm>
            <a:off x="467544" y="1499655"/>
            <a:ext cx="7758608" cy="374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s-ES" sz="1800" b="1" kern="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Agradeciendo su pronta respuesta, le envío un cordial saludo.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448B5E0-6EE2-5019-AF75-7493571B7549}"/>
              </a:ext>
            </a:extLst>
          </p:cNvPr>
          <p:cNvSpPr txBox="1"/>
          <p:nvPr/>
        </p:nvSpPr>
        <p:spPr>
          <a:xfrm>
            <a:off x="463854" y="1874566"/>
            <a:ext cx="8428625" cy="374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s-ES" sz="1800" b="1" kern="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Agradeciendo de antemano su atención, lo/la saludo cordialmente. 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7ADDD8A-D631-DA29-B482-84F9D622CA07}"/>
              </a:ext>
            </a:extLst>
          </p:cNvPr>
          <p:cNvSpPr txBox="1"/>
          <p:nvPr/>
        </p:nvSpPr>
        <p:spPr>
          <a:xfrm>
            <a:off x="463854" y="2235958"/>
            <a:ext cx="6606480" cy="374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s-ES" sz="1800" b="1" kern="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Esperando su respuesta, me despido cordialmente.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D916D7A-A5AB-4F06-3E6B-741C21CFF136}"/>
              </a:ext>
            </a:extLst>
          </p:cNvPr>
          <p:cNvSpPr txBox="1"/>
          <p:nvPr/>
        </p:nvSpPr>
        <p:spPr>
          <a:xfrm>
            <a:off x="463853" y="2610869"/>
            <a:ext cx="8428625" cy="671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s-ES" sz="1800" b="1" kern="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Sin otro particular por el momento, quedo a la espera de su respuesta y aprovecho para enviarle un cordial saludo.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EDCEA5C-F83B-A9A3-A17D-7CB2429D4CF2}"/>
              </a:ext>
            </a:extLst>
          </p:cNvPr>
          <p:cNvSpPr txBox="1"/>
          <p:nvPr/>
        </p:nvSpPr>
        <p:spPr>
          <a:xfrm>
            <a:off x="796946" y="4675049"/>
            <a:ext cx="4572000" cy="374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kern="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 -   </a:t>
            </a:r>
            <a:r>
              <a:rPr lang="es-ES" sz="1800" b="1" kern="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Muy atentamente,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AD121AB-AFCC-CB24-BE31-D51EF7389D4A}"/>
              </a:ext>
            </a:extLst>
          </p:cNvPr>
          <p:cNvSpPr txBox="1"/>
          <p:nvPr/>
        </p:nvSpPr>
        <p:spPr>
          <a:xfrm>
            <a:off x="851814" y="4300138"/>
            <a:ext cx="4572000" cy="374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s-ES" sz="1800" b="1" kern="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Atentamente,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39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3" grpId="0"/>
      <p:bldP spid="17" grpId="0"/>
      <p:bldP spid="19" grpId="0"/>
      <p:bldP spid="21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131840" y="327966"/>
            <a:ext cx="2255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Comic Sans MS" pitchFamily="66" charset="0"/>
              </a:rPr>
              <a:t>Tareas para la casa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1259632" y="126876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  <p:pic>
        <p:nvPicPr>
          <p:cNvPr id="5" name="Picture 6" descr="C:\Users\Lewis Andrews\AppData\Local\Microsoft\Windows\Temporary Internet Files\Content.IE5\W53Q8IFC\MC900435731[1].wmf">
            <a:extLst>
              <a:ext uri="{FF2B5EF4-FFF2-40B4-BE49-F238E27FC236}">
                <a16:creationId xmlns:a16="http://schemas.microsoft.com/office/drawing/2014/main" id="{7AACB57B-5BCD-45B1-8A2B-F9E90727F0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005064"/>
            <a:ext cx="2260578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467544" y="721481"/>
            <a:ext cx="66247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0" indent="-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es-ES" altLang="en-US" sz="2000" dirty="0" err="1">
                <a:solidFill>
                  <a:srgbClr val="00B050"/>
                </a:solidFill>
                <a:latin typeface="Comic Sans MS" pitchFamily="66" charset="0"/>
              </a:rPr>
              <a:t>Assessment</a:t>
            </a:r>
            <a:r>
              <a:rPr lang="es-ES" altLang="en-US" sz="2000" dirty="0">
                <a:solidFill>
                  <a:srgbClr val="00B050"/>
                </a:solidFill>
                <a:latin typeface="Comic Sans MS" pitchFamily="66" charset="0"/>
              </a:rPr>
              <a:t> 3</a:t>
            </a:r>
          </a:p>
          <a:p>
            <a:pPr marL="457200" marR="0" lvl="0" indent="-4572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ES" sz="20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Comic Sans MS" pitchFamily="66" charset="0"/>
                <a:cs typeface="Arial" pitchFamily="34" charset="0"/>
              </a:rPr>
              <a:t>Escucha CD3.10 y rell</a:t>
            </a:r>
            <a:r>
              <a:rPr lang="es-ES" sz="2000" dirty="0">
                <a:solidFill>
                  <a:srgbClr val="00B050"/>
                </a:solidFill>
                <a:latin typeface="Comic Sans MS" pitchFamily="66" charset="0"/>
                <a:cs typeface="Arial" pitchFamily="34" charset="0"/>
              </a:rPr>
              <a:t>ena los espacios en blanco</a:t>
            </a:r>
            <a:endParaRPr kumimoji="0" lang="es-E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195736" y="0"/>
            <a:ext cx="52132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solidFill>
                  <a:srgbClr val="0070C0"/>
                </a:solidFill>
                <a:latin typeface="Comic Sans MS" pitchFamily="66" charset="0"/>
              </a:rPr>
              <a:t>¿Cuál es la pregunta?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16741" y="980728"/>
            <a:ext cx="43011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dirty="0">
                <a:latin typeface="Comic Sans MS" pitchFamily="66" charset="0"/>
              </a:rPr>
              <a:t>¿________________________?</a:t>
            </a:r>
          </a:p>
          <a:p>
            <a:pPr algn="ctr"/>
            <a:r>
              <a:rPr lang="es-ES" sz="2000" dirty="0">
                <a:latin typeface="Comic Sans MS" pitchFamily="66" charset="0"/>
              </a:rPr>
              <a:t>Hoy hace buen tiempo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725253" y="1556792"/>
            <a:ext cx="43011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dirty="0">
                <a:latin typeface="Comic Sans MS" pitchFamily="66" charset="0"/>
              </a:rPr>
              <a:t>¿________________________?</a:t>
            </a:r>
          </a:p>
          <a:p>
            <a:pPr algn="ctr"/>
            <a:r>
              <a:rPr lang="es-ES" sz="2000" dirty="0">
                <a:latin typeface="Comic Sans MS" pitchFamily="66" charset="0"/>
              </a:rPr>
              <a:t>No, no llueve casi nada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60757" y="2348880"/>
            <a:ext cx="43011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000" dirty="0">
                <a:latin typeface="Comic Sans MS" pitchFamily="66" charset="0"/>
              </a:rPr>
              <a:t>¿________________________?</a:t>
            </a:r>
          </a:p>
          <a:p>
            <a:pPr algn="ctr"/>
            <a:r>
              <a:rPr lang="es-ES" sz="2000" dirty="0">
                <a:latin typeface="Comic Sans MS" pitchFamily="66" charset="0"/>
              </a:rPr>
              <a:t>Sí, hace mal tiempo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653245" y="2996952"/>
            <a:ext cx="43011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dirty="0">
                <a:latin typeface="Comic Sans MS" pitchFamily="66" charset="0"/>
              </a:rPr>
              <a:t>¿________________________?</a:t>
            </a:r>
          </a:p>
          <a:p>
            <a:pPr algn="ctr"/>
            <a:r>
              <a:rPr lang="es-ES" sz="2000" dirty="0">
                <a:latin typeface="Comic Sans MS" pitchFamily="66" charset="0"/>
              </a:rPr>
              <a:t>En primavera hace sol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16741" y="3645024"/>
            <a:ext cx="43011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dirty="0">
                <a:latin typeface="Comic Sans MS" pitchFamily="66" charset="0"/>
              </a:rPr>
              <a:t>¿________________________?</a:t>
            </a:r>
          </a:p>
          <a:p>
            <a:pPr algn="ctr"/>
            <a:r>
              <a:rPr lang="es-ES" sz="2000" dirty="0">
                <a:latin typeface="Comic Sans MS" pitchFamily="66" charset="0"/>
              </a:rPr>
              <a:t>Sí, en otoño, hace mucho viento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149189" y="4221088"/>
            <a:ext cx="43011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dirty="0">
                <a:latin typeface="Comic Sans MS" pitchFamily="66" charset="0"/>
              </a:rPr>
              <a:t>¿________________________?</a:t>
            </a:r>
          </a:p>
          <a:p>
            <a:pPr algn="ctr"/>
            <a:r>
              <a:rPr lang="es-ES" sz="2000" dirty="0">
                <a:latin typeface="Comic Sans MS" pitchFamily="66" charset="0"/>
              </a:rPr>
              <a:t>No, no hay nubes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116741" y="4941168"/>
            <a:ext cx="430117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2000" dirty="0">
                <a:latin typeface="Comic Sans MS" pitchFamily="66" charset="0"/>
              </a:rPr>
              <a:t>¿________________________?</a:t>
            </a:r>
          </a:p>
          <a:p>
            <a:pPr algn="ctr"/>
            <a:r>
              <a:rPr lang="es-ES" sz="2000" dirty="0">
                <a:latin typeface="Comic Sans MS" pitchFamily="66" charset="0"/>
              </a:rPr>
              <a:t>Mañana hará sol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3117228" y="5805264"/>
            <a:ext cx="58849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2000" dirty="0">
                <a:latin typeface="Comic Sans MS" pitchFamily="66" charset="0"/>
              </a:rPr>
              <a:t>¿________________________?</a:t>
            </a:r>
          </a:p>
          <a:p>
            <a:pPr algn="ctr"/>
            <a:r>
              <a:rPr lang="es-ES" sz="2000" dirty="0">
                <a:latin typeface="Comic Sans MS" pitchFamily="66" charset="0"/>
              </a:rPr>
              <a:t>Sí, pero no podemos esquiar porque nieva mucho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5004048" y="5661248"/>
            <a:ext cx="18181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latin typeface="Agency FB" pitchFamily="34" charset="0"/>
              </a:rPr>
              <a:t>Hay mucha nieve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899592" y="4869160"/>
            <a:ext cx="2608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latin typeface="Agency FB" pitchFamily="34" charset="0"/>
              </a:rPr>
              <a:t>Qué tiempo hará mañana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5508104" y="4077072"/>
            <a:ext cx="11817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latin typeface="Agency FB" pitchFamily="34" charset="0"/>
              </a:rPr>
              <a:t>Hay nubes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971600" y="3501008"/>
            <a:ext cx="22172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latin typeface="Agency FB" pitchFamily="34" charset="0"/>
              </a:rPr>
              <a:t>Hace viento en otoño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1403648" y="2132856"/>
            <a:ext cx="17972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latin typeface="Agency FB" pitchFamily="34" charset="0"/>
              </a:rPr>
              <a:t>Hace mal tiempo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5148064" y="2852936"/>
            <a:ext cx="31614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latin typeface="Agency FB" pitchFamily="34" charset="0"/>
              </a:rPr>
              <a:t>Qué tiempo hace en primavera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5868144" y="1412776"/>
            <a:ext cx="15039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latin typeface="Agency FB" pitchFamily="34" charset="0"/>
              </a:rPr>
              <a:t>Llueve mucho</a:t>
            </a:r>
          </a:p>
        </p:txBody>
      </p:sp>
      <p:sp>
        <p:nvSpPr>
          <p:cNvPr id="21" name="20 Rectángulo"/>
          <p:cNvSpPr/>
          <p:nvPr/>
        </p:nvSpPr>
        <p:spPr>
          <a:xfrm>
            <a:off x="1043608" y="836712"/>
            <a:ext cx="22012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400" dirty="0">
                <a:latin typeface="Agency FB" pitchFamily="34" charset="0"/>
              </a:rPr>
              <a:t>Qué tiempo hace hoy</a:t>
            </a:r>
          </a:p>
        </p:txBody>
      </p:sp>
      <p:pic>
        <p:nvPicPr>
          <p:cNvPr id="22" name="Picture 2" descr="Resultado de imagen de hablar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260648"/>
            <a:ext cx="936104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79712" y="0"/>
            <a:ext cx="54745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>
                <a:solidFill>
                  <a:srgbClr val="0070C0"/>
                </a:solidFill>
                <a:latin typeface="Comic Sans MS" pitchFamily="66" charset="0"/>
              </a:rPr>
              <a:t>Aspecto gramaticales 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2483768" y="620688"/>
            <a:ext cx="49920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/>
              <a:t>Futuro:  Ir + a + infinitivo  </a:t>
            </a:r>
          </a:p>
        </p:txBody>
      </p:sp>
      <p:sp>
        <p:nvSpPr>
          <p:cNvPr id="5" name="4 Rectángulo"/>
          <p:cNvSpPr/>
          <p:nvPr/>
        </p:nvSpPr>
        <p:spPr>
          <a:xfrm>
            <a:off x="1043608" y="1196752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>
                <a:latin typeface="Comic Sans MS" pitchFamily="66" charset="0"/>
              </a:rPr>
              <a:t>Una acción planeada o algo que ocurrirá pronto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179512" y="1196752"/>
            <a:ext cx="1124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Comic Sans MS" pitchFamily="66" charset="0"/>
              </a:rPr>
              <a:t>Uso: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971600" y="2132856"/>
            <a:ext cx="206979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latin typeface="Comic Sans MS" pitchFamily="66" charset="0"/>
              </a:rPr>
              <a:t>Yo </a:t>
            </a:r>
          </a:p>
          <a:p>
            <a:r>
              <a:rPr lang="es-ES" sz="2000" dirty="0">
                <a:latin typeface="Comic Sans MS" pitchFamily="66" charset="0"/>
              </a:rPr>
              <a:t>Tú</a:t>
            </a:r>
          </a:p>
          <a:p>
            <a:r>
              <a:rPr lang="es-ES" sz="2000" dirty="0">
                <a:latin typeface="Comic Sans MS" pitchFamily="66" charset="0"/>
              </a:rPr>
              <a:t>Él / ella / usted</a:t>
            </a:r>
          </a:p>
          <a:p>
            <a:r>
              <a:rPr lang="es-ES" sz="2000" dirty="0">
                <a:latin typeface="Comic Sans MS" pitchFamily="66" charset="0"/>
              </a:rPr>
              <a:t>Nosotros / as</a:t>
            </a:r>
          </a:p>
          <a:p>
            <a:r>
              <a:rPr lang="es-ES" sz="2000" dirty="0">
                <a:latin typeface="Comic Sans MS" pitchFamily="66" charset="0"/>
              </a:rPr>
              <a:t>Vosotros /as </a:t>
            </a:r>
          </a:p>
          <a:p>
            <a:r>
              <a:rPr lang="es-ES" sz="2000" dirty="0">
                <a:latin typeface="Comic Sans MS" pitchFamily="66" charset="0"/>
              </a:rPr>
              <a:t>Ellos /as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51520" y="1628800"/>
            <a:ext cx="2335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>
                <a:latin typeface="Comic Sans MS" pitchFamily="66" charset="0"/>
              </a:rPr>
              <a:t>Estructura: 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635896" y="2204864"/>
            <a:ext cx="89960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latin typeface="Comic Sans MS" pitchFamily="66" charset="0"/>
              </a:rPr>
              <a:t>voy</a:t>
            </a:r>
          </a:p>
          <a:p>
            <a:r>
              <a:rPr lang="es-ES" sz="2000" dirty="0">
                <a:latin typeface="Comic Sans MS" pitchFamily="66" charset="0"/>
              </a:rPr>
              <a:t>vas</a:t>
            </a:r>
          </a:p>
          <a:p>
            <a:r>
              <a:rPr lang="es-ES" sz="2000" dirty="0">
                <a:latin typeface="Comic Sans MS" pitchFamily="66" charset="0"/>
              </a:rPr>
              <a:t>va</a:t>
            </a:r>
          </a:p>
          <a:p>
            <a:r>
              <a:rPr lang="es-ES" sz="2000" dirty="0">
                <a:latin typeface="Comic Sans MS" pitchFamily="66" charset="0"/>
              </a:rPr>
              <a:t>vamos</a:t>
            </a:r>
          </a:p>
          <a:p>
            <a:r>
              <a:rPr lang="es-ES" sz="2000" dirty="0">
                <a:latin typeface="Comic Sans MS" pitchFamily="66" charset="0"/>
              </a:rPr>
              <a:t>vais </a:t>
            </a:r>
          </a:p>
          <a:p>
            <a:r>
              <a:rPr lang="es-ES" sz="2000" dirty="0">
                <a:latin typeface="Comic Sans MS" pitchFamily="66" charset="0"/>
              </a:rPr>
              <a:t>van 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364088" y="2420888"/>
            <a:ext cx="6575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7200" dirty="0">
                <a:latin typeface="Comic Sans MS" pitchFamily="66" charset="0"/>
              </a:rPr>
              <a:t>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483768" y="1628800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>
                <a:latin typeface="Agency FB" pitchFamily="34" charset="0"/>
              </a:rPr>
              <a:t> Ir (presente simple)  +  a +   infinitivo 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6876256" y="2276872"/>
            <a:ext cx="121219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dirty="0">
                <a:latin typeface="Comic Sans MS" pitchFamily="66" charset="0"/>
              </a:rPr>
              <a:t>Estudi</a:t>
            </a:r>
            <a:r>
              <a:rPr lang="es-ES" sz="2000" b="1" dirty="0">
                <a:latin typeface="Comic Sans MS" pitchFamily="66" charset="0"/>
              </a:rPr>
              <a:t>ar</a:t>
            </a:r>
          </a:p>
          <a:p>
            <a:r>
              <a:rPr lang="es-ES" sz="2000" dirty="0">
                <a:latin typeface="Comic Sans MS" pitchFamily="66" charset="0"/>
              </a:rPr>
              <a:t>Le</a:t>
            </a:r>
            <a:r>
              <a:rPr lang="es-ES" sz="2000" b="1" dirty="0">
                <a:latin typeface="Comic Sans MS" pitchFamily="66" charset="0"/>
              </a:rPr>
              <a:t>er</a:t>
            </a:r>
          </a:p>
          <a:p>
            <a:r>
              <a:rPr lang="es-ES" sz="2000" dirty="0">
                <a:latin typeface="Comic Sans MS" pitchFamily="66" charset="0"/>
              </a:rPr>
              <a:t>Hac</a:t>
            </a:r>
            <a:r>
              <a:rPr lang="es-ES" sz="2000" b="1" dirty="0">
                <a:latin typeface="Comic Sans MS" pitchFamily="66" charset="0"/>
              </a:rPr>
              <a:t>er</a:t>
            </a:r>
          </a:p>
          <a:p>
            <a:r>
              <a:rPr lang="es-ES" sz="2000" dirty="0">
                <a:latin typeface="Comic Sans MS" pitchFamily="66" charset="0"/>
              </a:rPr>
              <a:t>Com</a:t>
            </a:r>
            <a:r>
              <a:rPr lang="es-ES" sz="2000" b="1" dirty="0">
                <a:latin typeface="Comic Sans MS" pitchFamily="66" charset="0"/>
              </a:rPr>
              <a:t>er</a:t>
            </a:r>
          </a:p>
          <a:p>
            <a:r>
              <a:rPr lang="es-ES" sz="2000" b="1" dirty="0">
                <a:latin typeface="Comic Sans MS" pitchFamily="66" charset="0"/>
              </a:rPr>
              <a:t>Ir</a:t>
            </a:r>
          </a:p>
          <a:p>
            <a:r>
              <a:rPr lang="es-ES" sz="2000" dirty="0">
                <a:latin typeface="Comic Sans MS" pitchFamily="66" charset="0"/>
              </a:rPr>
              <a:t>Sal</a:t>
            </a:r>
            <a:r>
              <a:rPr lang="es-ES" sz="2000" b="1" dirty="0">
                <a:latin typeface="Comic Sans MS" pitchFamily="66" charset="0"/>
              </a:rPr>
              <a:t>ir </a:t>
            </a:r>
          </a:p>
        </p:txBody>
      </p:sp>
      <p:sp>
        <p:nvSpPr>
          <p:cNvPr id="13" name="12 Cruz"/>
          <p:cNvSpPr/>
          <p:nvPr/>
        </p:nvSpPr>
        <p:spPr>
          <a:xfrm>
            <a:off x="4644008" y="2780928"/>
            <a:ext cx="576064" cy="648072"/>
          </a:xfrm>
          <a:prstGeom prst="plus">
            <a:avLst>
              <a:gd name="adj" fmla="val 420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Cruz"/>
          <p:cNvSpPr/>
          <p:nvPr/>
        </p:nvSpPr>
        <p:spPr>
          <a:xfrm>
            <a:off x="6156176" y="2780928"/>
            <a:ext cx="576064" cy="648072"/>
          </a:xfrm>
          <a:prstGeom prst="plus">
            <a:avLst>
              <a:gd name="adj" fmla="val 420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179512" y="4077072"/>
            <a:ext cx="35333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>
                <a:latin typeface="Comic Sans MS" pitchFamily="66" charset="0"/>
              </a:rPr>
              <a:t>Escucha y completa 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0" y="4509120"/>
            <a:ext cx="9324528" cy="2308324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600" dirty="0" err="1">
                <a:latin typeface="Comic Sans MS" pitchFamily="66" charset="0"/>
              </a:rPr>
              <a:t>Yelsin</a:t>
            </a:r>
            <a:r>
              <a:rPr lang="es-ES" sz="1600" dirty="0">
                <a:latin typeface="Comic Sans MS" pitchFamily="66" charset="0"/>
              </a:rPr>
              <a:t> ______a viajar conmigo por Europa.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600" dirty="0">
                <a:latin typeface="Comic Sans MS" pitchFamily="66" charset="0"/>
              </a:rPr>
              <a:t>Amaya ______a salir pronto.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600" dirty="0">
                <a:latin typeface="Comic Sans MS" pitchFamily="66" charset="0"/>
              </a:rPr>
              <a:t>Luis, Byron y yo _______a luchar por ese cambio.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600" dirty="0">
                <a:latin typeface="Comic Sans MS" pitchFamily="66" charset="0"/>
              </a:rPr>
              <a:t>Ellos ________a terminar en la cárcel.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600" dirty="0">
                <a:latin typeface="Comic Sans MS" pitchFamily="66" charset="0"/>
              </a:rPr>
              <a:t>Yo _______a navegar los 7 mares.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600" dirty="0">
                <a:latin typeface="Comic Sans MS" pitchFamily="66" charset="0"/>
              </a:rPr>
              <a:t>Tú ____a conocer a mi familia esta noche.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600" dirty="0">
                <a:latin typeface="Comic Sans MS" pitchFamily="66" charset="0"/>
              </a:rPr>
              <a:t>¿______a ir conmigo?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s-ES" sz="1600" dirty="0">
                <a:latin typeface="Comic Sans MS" pitchFamily="66" charset="0"/>
              </a:rPr>
              <a:t>Usted _____a trabajar con Karla en el nuevo proyecto.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1187624" y="450912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Comic Sans MS" pitchFamily="66" charset="0"/>
              </a:rPr>
              <a:t>va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259632" y="486916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Comic Sans MS" pitchFamily="66" charset="0"/>
              </a:rPr>
              <a:t>va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1979712" y="5229200"/>
            <a:ext cx="8290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Comic Sans MS" pitchFamily="66" charset="0"/>
              </a:rPr>
              <a:t>vamos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1115616" y="5949280"/>
            <a:ext cx="535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Comic Sans MS" pitchFamily="66" charset="0"/>
              </a:rPr>
              <a:t>van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899592" y="6309320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Comic Sans MS" pitchFamily="66" charset="0"/>
              </a:rPr>
              <a:t>voy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5292080" y="4581128"/>
            <a:ext cx="5277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Comic Sans MS" pitchFamily="66" charset="0"/>
              </a:rPr>
              <a:t>vas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5220072" y="4869160"/>
            <a:ext cx="5277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Comic Sans MS" pitchFamily="66" charset="0"/>
              </a:rPr>
              <a:t>vas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5724128" y="522920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>
                <a:solidFill>
                  <a:srgbClr val="FF0000"/>
                </a:solidFill>
                <a:latin typeface="Comic Sans MS" pitchFamily="66" charset="0"/>
              </a:rPr>
              <a:t>va</a:t>
            </a:r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25" name="Picture 2">
            <a:extLst>
              <a:ext uri="{FF2B5EF4-FFF2-40B4-BE49-F238E27FC236}">
                <a16:creationId xmlns:a16="http://schemas.microsoft.com/office/drawing/2014/main" id="{891AF4DF-C111-495E-AC0B-710584058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077072"/>
            <a:ext cx="593124" cy="630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3">
            <a:extLst>
              <a:ext uri="{FF2B5EF4-FFF2-40B4-BE49-F238E27FC236}">
                <a16:creationId xmlns:a16="http://schemas.microsoft.com/office/drawing/2014/main" id="{799D9D56-FEDE-4F67-8629-B6E75DC86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076930"/>
            <a:ext cx="504056" cy="505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203413"/>
            <a:ext cx="83746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dirty="0">
                <a:solidFill>
                  <a:srgbClr val="0070C0"/>
                </a:solidFill>
                <a:latin typeface="Comic Sans MS" pitchFamily="66" charset="0"/>
              </a:rPr>
              <a:t>Mira los dibujos usa las expresiones idiomáticas con el verbo </a:t>
            </a:r>
            <a:r>
              <a:rPr lang="es-ES" sz="2800" i="1" dirty="0">
                <a:solidFill>
                  <a:srgbClr val="C00000"/>
                </a:solidFill>
                <a:latin typeface="Comic Sans MS" pitchFamily="66" charset="0"/>
              </a:rPr>
              <a:t>tener</a:t>
            </a:r>
            <a:r>
              <a:rPr lang="es-ES" sz="2800" dirty="0">
                <a:solidFill>
                  <a:srgbClr val="0070C0"/>
                </a:solidFill>
                <a:latin typeface="Comic Sans MS" pitchFamily="66" charset="0"/>
              </a:rPr>
              <a:t> que corresponde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51520" y="3482519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/>
              <a:t>Traduce al inglés usando el verbo </a:t>
            </a:r>
            <a:r>
              <a:rPr lang="es-ES" sz="2400" i="1" dirty="0"/>
              <a:t>tener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36636" y="1570456"/>
            <a:ext cx="8604448" cy="369332"/>
          </a:xfrm>
          <a:prstGeom prst="rect">
            <a:avLst/>
          </a:prstGeom>
          <a:noFill/>
        </p:spPr>
        <p:txBody>
          <a:bodyPr wrap="square" numCol="6" rtlCol="0">
            <a:spAutoFit/>
          </a:bodyPr>
          <a:lstStyle/>
          <a:p>
            <a:r>
              <a:rPr lang="es-ES" dirty="0"/>
              <a:t>Tengo frío</a:t>
            </a:r>
          </a:p>
          <a:p>
            <a:r>
              <a:rPr lang="es-ES" dirty="0"/>
              <a:t>Tengo sueño</a:t>
            </a:r>
          </a:p>
          <a:p>
            <a:r>
              <a:rPr lang="es-ES" dirty="0"/>
              <a:t>Tengo sed</a:t>
            </a:r>
          </a:p>
          <a:p>
            <a:r>
              <a:rPr lang="es-ES" dirty="0"/>
              <a:t>Tengo calor</a:t>
            </a:r>
          </a:p>
          <a:p>
            <a:r>
              <a:rPr lang="es-ES" dirty="0"/>
              <a:t>Tengo miedo</a:t>
            </a:r>
          </a:p>
          <a:p>
            <a:r>
              <a:rPr lang="es-ES" dirty="0"/>
              <a:t>Tengo hambre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5249" y="2063189"/>
            <a:ext cx="105092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692" y="2047185"/>
            <a:ext cx="6000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19428" y="2039377"/>
            <a:ext cx="118586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2697" y="2049830"/>
            <a:ext cx="97790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2247" y="2047185"/>
            <a:ext cx="954087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53093" y="2065075"/>
            <a:ext cx="782637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19 CuadroTexto"/>
          <p:cNvSpPr txBox="1"/>
          <p:nvPr/>
        </p:nvSpPr>
        <p:spPr>
          <a:xfrm>
            <a:off x="0" y="4365104"/>
            <a:ext cx="4632091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>
                <a:solidFill>
                  <a:srgbClr val="0070C0"/>
                </a:solidFill>
              </a:rPr>
              <a:t>El hijo mayor tiene celos del bebé</a:t>
            </a:r>
          </a:p>
          <a:p>
            <a:r>
              <a:rPr lang="es-ES" dirty="0">
                <a:solidFill>
                  <a:srgbClr val="FF0000"/>
                </a:solidFill>
              </a:rPr>
              <a:t>Tengo ganas de ir a España</a:t>
            </a:r>
          </a:p>
          <a:p>
            <a:r>
              <a:rPr lang="es-ES" dirty="0">
                <a:solidFill>
                  <a:srgbClr val="00B050"/>
                </a:solidFill>
              </a:rPr>
              <a:t>Tengo confianza en él</a:t>
            </a:r>
          </a:p>
          <a:p>
            <a:r>
              <a:rPr lang="es-ES" sz="1600" dirty="0">
                <a:solidFill>
                  <a:schemeClr val="accent6">
                    <a:lumMod val="75000"/>
                  </a:schemeClr>
                </a:solidFill>
              </a:rPr>
              <a:t>Ten cuidado cuando cruces la calle</a:t>
            </a:r>
          </a:p>
          <a:p>
            <a:r>
              <a:rPr lang="es-ES" dirty="0">
                <a:solidFill>
                  <a:srgbClr val="7030A0"/>
                </a:solidFill>
              </a:rPr>
              <a:t>No puedo tomar un café contigo, tengo prisa</a:t>
            </a:r>
          </a:p>
          <a:p>
            <a:r>
              <a:rPr lang="es-ES" dirty="0">
                <a:solidFill>
                  <a:schemeClr val="accent6">
                    <a:lumMod val="50000"/>
                  </a:schemeClr>
                </a:solidFill>
              </a:rPr>
              <a:t>Mi novia nunca tiene celos</a:t>
            </a:r>
          </a:p>
          <a:p>
            <a:r>
              <a:rPr lang="es-ES" dirty="0">
                <a:solidFill>
                  <a:srgbClr val="FF6699"/>
                </a:solidFill>
              </a:rPr>
              <a:t>Hay que tener tacto con él</a:t>
            </a:r>
          </a:p>
          <a:p>
            <a:r>
              <a:rPr lang="es-ES" dirty="0">
                <a:solidFill>
                  <a:srgbClr val="FF00FF"/>
                </a:solidFill>
              </a:rPr>
              <a:t>Tienes razón</a:t>
            </a:r>
          </a:p>
        </p:txBody>
      </p:sp>
      <p:sp>
        <p:nvSpPr>
          <p:cNvPr id="22" name="21 Rectángulo"/>
          <p:cNvSpPr/>
          <p:nvPr/>
        </p:nvSpPr>
        <p:spPr>
          <a:xfrm>
            <a:off x="3779912" y="4365104"/>
            <a:ext cx="36171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older child is jealous of the baby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3546443" y="4621778"/>
            <a:ext cx="2395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 feel like going to Spain</a:t>
            </a:r>
          </a:p>
        </p:txBody>
      </p:sp>
      <p:sp>
        <p:nvSpPr>
          <p:cNvPr id="24" name="23 Rectángulo"/>
          <p:cNvSpPr/>
          <p:nvPr/>
        </p:nvSpPr>
        <p:spPr>
          <a:xfrm>
            <a:off x="3901356" y="4941168"/>
            <a:ext cx="11503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I trust him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3174653" y="5208585"/>
            <a:ext cx="48965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Be careful when you cross the street</a:t>
            </a:r>
          </a:p>
        </p:txBody>
      </p:sp>
      <p:sp>
        <p:nvSpPr>
          <p:cNvPr id="26" name="25 Rectángulo"/>
          <p:cNvSpPr/>
          <p:nvPr/>
        </p:nvSpPr>
        <p:spPr>
          <a:xfrm>
            <a:off x="4632092" y="5429548"/>
            <a:ext cx="4273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I can't have a coffee with you, I'm in a hurry</a:t>
            </a:r>
          </a:p>
        </p:txBody>
      </p:sp>
      <p:sp>
        <p:nvSpPr>
          <p:cNvPr id="27" name="26 Rectángulo"/>
          <p:cNvSpPr/>
          <p:nvPr/>
        </p:nvSpPr>
        <p:spPr>
          <a:xfrm>
            <a:off x="3602492" y="5764456"/>
            <a:ext cx="2898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My girlfriend is never jealous</a:t>
            </a:r>
          </a:p>
        </p:txBody>
      </p:sp>
      <p:sp>
        <p:nvSpPr>
          <p:cNvPr id="28" name="27 Rectángulo"/>
          <p:cNvSpPr/>
          <p:nvPr/>
        </p:nvSpPr>
        <p:spPr>
          <a:xfrm>
            <a:off x="3203848" y="6021288"/>
            <a:ext cx="3028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6699"/>
                </a:solidFill>
              </a:rPr>
              <a:t>One has to be tactful with him</a:t>
            </a:r>
          </a:p>
        </p:txBody>
      </p:sp>
      <p:sp>
        <p:nvSpPr>
          <p:cNvPr id="29" name="28 Rectángulo"/>
          <p:cNvSpPr/>
          <p:nvPr/>
        </p:nvSpPr>
        <p:spPr>
          <a:xfrm>
            <a:off x="1832895" y="6247602"/>
            <a:ext cx="13709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FF"/>
                </a:solidFill>
              </a:rPr>
              <a:t>You are right</a:t>
            </a:r>
          </a:p>
        </p:txBody>
      </p:sp>
      <p:pic>
        <p:nvPicPr>
          <p:cNvPr id="31" name="Picture 2" descr="Resultado de imagen de hablar&quot;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812360" y="4437112"/>
            <a:ext cx="720080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2">
            <a:extLst>
              <a:ext uri="{FF2B5EF4-FFF2-40B4-BE49-F238E27FC236}">
                <a16:creationId xmlns:a16="http://schemas.microsoft.com/office/drawing/2014/main" id="{61BA2CAE-B455-D909-F955-89D8B14DD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1685925"/>
            <a:ext cx="2092325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2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2E1B45-C8D5-95DB-28D4-9EA7AD18B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69787"/>
            <a:ext cx="1908300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Habl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Tom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Cen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Reserv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Trabaj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Invit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Viaj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Cerrar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Estudi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Desayun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Camin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Compr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C54EDE-D50A-A500-25C6-8B7CD11A6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775" y="157017"/>
            <a:ext cx="1908300" cy="64633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Hablo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2.  Tomo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3.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Ceno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4.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Reservo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5.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Trabajo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7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Invito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Viajo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Cierro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Estudio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Desayuno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Camino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Compro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747026-0EED-B396-A95C-D20514024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798" y="145898"/>
            <a:ext cx="2092325" cy="64633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Habl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Tom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3.  Cen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4.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Reserv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5.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Trabaj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7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6.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Invit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7.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Viaj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8.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Cerr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9.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Estudi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10.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Desayun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11.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Camin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12.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Compr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AC4C70-8832-A89D-EB05-A8007E266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78224"/>
            <a:ext cx="1908300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Habl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Tom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Cen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Reserv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Trabaj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Invit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Viaj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Cerrar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Estudi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Desayun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Camin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Compr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916331-DB46-E910-E13D-697F8D1AF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840" y="210580"/>
            <a:ext cx="1088600" cy="64633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é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é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é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é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7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é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é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é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é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  é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é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é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06555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64375 0.00185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88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73016F-2CC6-E6C7-B970-46ECBC2A47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2">
            <a:extLst>
              <a:ext uri="{FF2B5EF4-FFF2-40B4-BE49-F238E27FC236}">
                <a16:creationId xmlns:a16="http://schemas.microsoft.com/office/drawing/2014/main" id="{288220A1-4BE7-86B9-81E9-4EEEDF20E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1685925"/>
            <a:ext cx="2092325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2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0699E0E-49C3-C6EA-BC4D-E7B387E52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69787"/>
            <a:ext cx="1908300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Habl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Tom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Cen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Reserv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Trabaj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Invit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Viaj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Cerrar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Estudi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Desayun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Camin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Compr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CB7FCE-2C9C-D345-931F-FEC254DC3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775" y="157017"/>
            <a:ext cx="1908300" cy="64633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Hablo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2.  Tomo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3.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Ceno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4.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Reservo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5.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Trabajo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7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Invito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Viajo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Cierro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Estudio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Desayuno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Camino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Compro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3132EB-B552-C9DD-1A92-248ECFD1A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4798" y="145898"/>
            <a:ext cx="2092325" cy="64633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Habl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Tom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3.  Cen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4.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Reserv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5.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Trabaj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7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6.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Invit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7.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Viaj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8.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Cerr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9.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Estudi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10.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Desayun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11.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Camin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12.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Compr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é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9ACEBB-C999-E15E-B7F6-ABB59D53C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178224"/>
            <a:ext cx="1908300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Habl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Tom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Cen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Reserv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Trabaj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Invit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Viaj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Cerrar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Estudi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Desayun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Camin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Compr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C5AB2A-219A-4401-C795-9387AE4B3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3840" y="210580"/>
            <a:ext cx="1088600" cy="646330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ía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  <a:r>
              <a:rPr lang="en-GB" altLang="en-US" b="1" dirty="0" err="1">
                <a:solidFill>
                  <a:srgbClr val="006600"/>
                </a:solidFill>
              </a:rPr>
              <a:t>ía</a:t>
            </a:r>
            <a:endParaRPr lang="en-GB" altLang="en-US" b="1" dirty="0">
              <a:solidFill>
                <a:srgbClr val="006600"/>
              </a:solidFill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b="1" dirty="0" err="1">
                <a:solidFill>
                  <a:srgbClr val="006600"/>
                </a:solidFill>
              </a:rPr>
              <a:t>ía</a:t>
            </a:r>
            <a:endParaRPr lang="en-GB" altLang="en-US" b="1" dirty="0">
              <a:solidFill>
                <a:srgbClr val="006600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altLang="en-US" b="1" dirty="0">
                <a:solidFill>
                  <a:srgbClr val="006600"/>
                </a:solidFill>
              </a:rPr>
              <a:t>    </a:t>
            </a:r>
            <a:r>
              <a:rPr lang="en-GB" altLang="en-US" b="1" dirty="0" err="1">
                <a:solidFill>
                  <a:srgbClr val="006600"/>
                </a:solidFill>
              </a:rPr>
              <a:t>ía</a:t>
            </a:r>
            <a:endParaRPr lang="en-GB" altLang="en-US" b="1" dirty="0">
              <a:solidFill>
                <a:srgbClr val="00660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</a:t>
            </a:r>
            <a:r>
              <a:rPr lang="en-GB" altLang="en-US" b="1" dirty="0" err="1">
                <a:solidFill>
                  <a:srgbClr val="006600"/>
                </a:solidFill>
              </a:rPr>
              <a:t>ía</a:t>
            </a:r>
            <a:endParaRPr lang="en-GB" altLang="en-US" b="1" dirty="0">
              <a:solidFill>
                <a:srgbClr val="006600"/>
              </a:solidFill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7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</a:t>
            </a:r>
            <a:r>
              <a:rPr lang="en-GB" altLang="en-US" b="1" dirty="0" err="1">
                <a:solidFill>
                  <a:srgbClr val="006600"/>
                </a:solidFill>
              </a:rPr>
              <a:t>ía</a:t>
            </a:r>
            <a:endParaRPr lang="en-GB" altLang="en-US" b="1" dirty="0">
              <a:solidFill>
                <a:srgbClr val="006600"/>
              </a:solidFill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  <a:r>
              <a:rPr lang="en-GB" altLang="en-US" b="1" dirty="0" err="1">
                <a:solidFill>
                  <a:srgbClr val="006600"/>
                </a:solidFill>
              </a:rPr>
              <a:t>ía</a:t>
            </a:r>
            <a:endParaRPr lang="en-GB" altLang="en-US" b="1" dirty="0">
              <a:solidFill>
                <a:srgbClr val="006600"/>
              </a:solidFill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  <a:r>
              <a:rPr lang="en-GB" altLang="en-US" b="1" dirty="0" err="1">
                <a:solidFill>
                  <a:srgbClr val="006600"/>
                </a:solidFill>
              </a:rPr>
              <a:t>ía</a:t>
            </a:r>
            <a:endParaRPr lang="en-GB" altLang="en-US" b="1" dirty="0">
              <a:solidFill>
                <a:srgbClr val="006600"/>
              </a:solidFill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</a:t>
            </a:r>
            <a:r>
              <a:rPr lang="en-GB" altLang="en-US" b="1" dirty="0" err="1">
                <a:solidFill>
                  <a:srgbClr val="006600"/>
                </a:solidFill>
              </a:rPr>
              <a:t>ía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   </a:t>
            </a:r>
            <a:r>
              <a:rPr lang="en-GB" altLang="en-US" b="1" dirty="0" err="1">
                <a:solidFill>
                  <a:srgbClr val="006600"/>
                </a:solidFill>
              </a:rPr>
              <a:t>ía</a:t>
            </a:r>
            <a:endParaRPr lang="en-GB" altLang="en-US" b="1" dirty="0">
              <a:solidFill>
                <a:srgbClr val="006600"/>
              </a:solidFill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</a:t>
            </a:r>
            <a:r>
              <a:rPr lang="en-GB" altLang="en-US" b="1" dirty="0" err="1">
                <a:solidFill>
                  <a:srgbClr val="006600"/>
                </a:solidFill>
              </a:rPr>
              <a:t>ía</a:t>
            </a:r>
            <a:endParaRPr lang="en-GB" altLang="en-US" b="1" dirty="0">
              <a:solidFill>
                <a:srgbClr val="006600"/>
              </a:solidFill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  </a:t>
            </a:r>
            <a:r>
              <a:rPr lang="en-GB" altLang="en-US" b="1" dirty="0" err="1">
                <a:solidFill>
                  <a:srgbClr val="006600"/>
                </a:solidFill>
              </a:rPr>
              <a:t>ía</a:t>
            </a:r>
            <a:endParaRPr lang="en-GB" altLang="en-US" b="1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51804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64375 0.00185 " pathEditMode="relative" rAng="0" ptsTypes="AA">
                                      <p:cBhvr>
                                        <p:cTn id="10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88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2">
            <a:extLst>
              <a:ext uri="{FF2B5EF4-FFF2-40B4-BE49-F238E27FC236}">
                <a16:creationId xmlns:a16="http://schemas.microsoft.com/office/drawing/2014/main" id="{811E85EF-2048-F2D8-D8AA-060047C161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9825" y="1685925"/>
            <a:ext cx="2092325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6858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6858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6858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6858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  <a:endParaRPr kumimoji="0" lang="en-US" altLang="en-US" sz="21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23" name="TextBox 1">
            <a:extLst>
              <a:ext uri="{FF2B5EF4-FFF2-40B4-BE49-F238E27FC236}">
                <a16:creationId xmlns:a16="http://schemas.microsoft.com/office/drawing/2014/main" id="{5E7BD1ED-C78A-AB8E-4A04-36FB31A60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825" y="169863"/>
            <a:ext cx="1908175" cy="649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Habl</a:t>
            </a:r>
            <a:r>
              <a:rPr kumimoji="0" lang="en-GB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Tom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Cen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Reserv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Trabaj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Invit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Viaj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Cerrar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Estudi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Desayun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Camin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Compr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ar</a:t>
            </a:r>
            <a:endParaRPr kumimoji="0" lang="en-GB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D44280-C067-644A-FDA8-09005E2A9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7611" y="157163"/>
            <a:ext cx="2344539" cy="67403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Habl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2.  Tom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3.  Cen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4.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Reserv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5.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Trabaj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7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Invit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Viaj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8.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Cerr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9.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Estudi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10.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Desayun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11.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Camin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12.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Compr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B859BE-11D7-04A2-367F-E170EBF3A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4684" y="157163"/>
            <a:ext cx="2092325" cy="646330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Habl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Tom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  <a:defRPr/>
            </a:pP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3.  Cen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5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4.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Reserv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5.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Trabaj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7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6.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Invit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7.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Viaj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8.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Cerr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9. 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Estudi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10.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Desayun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11.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Camin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0066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6"/>
              <a:tabLst/>
              <a:defRPr/>
            </a:pP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12. </a:t>
            </a:r>
            <a:r>
              <a:rPr kumimoji="0" lang="en-GB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Compr</a:t>
            </a:r>
            <a:r>
              <a:rPr kumimoji="0" lang="en-GB" alt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amos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Left Brace 1">
            <a:extLst>
              <a:ext uri="{FF2B5EF4-FFF2-40B4-BE49-F238E27FC236}">
                <a16:creationId xmlns:a16="http://schemas.microsoft.com/office/drawing/2014/main" id="{E10BB048-A532-16F4-5CA9-00EF270FEC95}"/>
              </a:ext>
            </a:extLst>
          </p:cNvPr>
          <p:cNvSpPr/>
          <p:nvPr/>
        </p:nvSpPr>
        <p:spPr>
          <a:xfrm>
            <a:off x="6123069" y="169863"/>
            <a:ext cx="664790" cy="6403677"/>
          </a:xfrm>
          <a:prstGeom prst="leftBrace">
            <a:avLst>
              <a:gd name="adj1" fmla="val 8333"/>
              <a:gd name="adj2" fmla="val 50000"/>
            </a:avLst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 w="0">
                <a:solidFill>
                  <a:srgbClr val="000000"/>
                </a:solidFill>
              </a:ln>
              <a:solidFill>
                <a:srgbClr val="00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B6B418-0FB2-A971-F6DB-A2487D0CA98D}"/>
              </a:ext>
            </a:extLst>
          </p:cNvPr>
          <p:cNvSpPr txBox="1"/>
          <p:nvPr/>
        </p:nvSpPr>
        <p:spPr>
          <a:xfrm>
            <a:off x="4172612" y="1819156"/>
            <a:ext cx="20923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guet Script" panose="00000500000000000000" pitchFamily="2" charset="0"/>
                <a:ea typeface="+mn-ea"/>
                <a:cs typeface="Arial"/>
              </a:rPr>
              <a:t>Ya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Arial"/>
              </a:rPr>
              <a:t>Ayer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Arial"/>
              </a:rPr>
              <a:t>Anoche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Arial"/>
              </a:rPr>
              <a:t>Anteayer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Arial"/>
              </a:rPr>
              <a:t>El lunes </a:t>
            </a: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Arial"/>
              </a:rPr>
              <a:t>pasado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Arial"/>
              </a:rPr>
              <a:t>El </a:t>
            </a: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Arial"/>
              </a:rPr>
              <a:t>mes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Arial"/>
              </a:rPr>
              <a:t>   </a:t>
            </a: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Arial"/>
              </a:rPr>
              <a:t>pasado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Arial"/>
              </a:rPr>
              <a:t>El </a:t>
            </a: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Arial"/>
              </a:rPr>
              <a:t>año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Arial"/>
              </a:rPr>
              <a:t>    </a:t>
            </a: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336600"/>
                </a:solidFill>
                <a:effectLst/>
                <a:uLnTx/>
                <a:uFillTx/>
                <a:latin typeface="Baguet Script" panose="00000500000000000000" pitchFamily="2" charset="0"/>
                <a:ea typeface="+mn-ea"/>
                <a:cs typeface="Arial"/>
              </a:rPr>
              <a:t>pasado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336600"/>
              </a:solidFill>
              <a:effectLst/>
              <a:uLnTx/>
              <a:uFillTx/>
              <a:latin typeface="Baguet Script" panose="00000500000000000000" pitchFamily="2" charset="0"/>
              <a:ea typeface="+mn-ea"/>
              <a:cs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631007" y="-12523"/>
            <a:ext cx="18069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</a:t>
            </a: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Dictado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8288" y="908720"/>
            <a:ext cx="4509567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Ya reservamos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Eligimos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uno</a:t>
            </a:r>
            <a:r>
              <a:rPr kumimoji="0" lang="es-E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cerca de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Acerca de los detalles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del alojamiento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Con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respecto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a un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lugar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Nos </a:t>
            </a:r>
            <a:r>
              <a:rPr lang="en-GB" sz="24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gustaría</a:t>
            </a:r>
            <a:r>
              <a:rPr lang="en-GB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sugerir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omic Sans MS" panose="030F0702030302020204" pitchFamily="66" charset="0"/>
              </a:rPr>
              <a:t>Hay </a:t>
            </a:r>
            <a:r>
              <a:rPr lang="en-GB" sz="2400" noProof="0" dirty="0" err="1">
                <a:solidFill>
                  <a:prstClr val="black"/>
                </a:solidFill>
                <a:latin typeface="Comic Sans MS" panose="030F0702030302020204" pitchFamily="66" charset="0"/>
              </a:rPr>
              <a:t>varios</a:t>
            </a:r>
            <a:r>
              <a:rPr lang="en-GB" sz="2400" noProof="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r>
              <a:rPr lang="en-GB" sz="2400" noProof="0" dirty="0" err="1">
                <a:solidFill>
                  <a:prstClr val="black"/>
                </a:solidFill>
                <a:latin typeface="Comic Sans MS" panose="030F0702030302020204" pitchFamily="66" charset="0"/>
              </a:rPr>
              <a:t>lugares</a:t>
            </a:r>
            <a:r>
              <a:rPr lang="en-GB" sz="2400" noProof="0" dirty="0">
                <a:solidFill>
                  <a:prstClr val="black"/>
                </a:solidFill>
                <a:latin typeface="Comic Sans MS" panose="030F0702030302020204" pitchFamily="66" charset="0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Referente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Los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preparativos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lvl="0">
              <a:spcAft>
                <a:spcPts val="1200"/>
              </a:spcAft>
              <a:defRPr/>
            </a:pPr>
            <a:r>
              <a:rPr lang="es-ES" sz="2400" dirty="0">
                <a:solidFill>
                  <a:prstClr val="black"/>
                </a:solidFill>
                <a:latin typeface="Comic Sans MS" pitchFamily="66" charset="0"/>
              </a:rPr>
              <a:t>Le informaré que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536047" y="707053"/>
            <a:ext cx="386048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About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</a:t>
            </a:r>
            <a:r>
              <a:rPr kumimoji="0" lang="es-ES" sz="24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details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Regarding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a place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We’ve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already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reserved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We’d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like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suggest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Of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accommodation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We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chose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one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near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The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preparations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I’ll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inform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you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that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 </a:t>
            </a:r>
            <a:r>
              <a:rPr kumimoji="0" lang="es-ES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reference</a:t>
            </a:r>
            <a:r>
              <a:rPr kumimoji="0" lang="es-E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es-E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to</a:t>
            </a:r>
            <a:r>
              <a:rPr kumimoji="0" lang="es-E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es-ES" sz="24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There</a:t>
            </a:r>
            <a:r>
              <a:rPr lang="es-ES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are </a:t>
            </a:r>
            <a:r>
              <a:rPr lang="es-ES" sz="2400" dirty="0" err="1">
                <a:solidFill>
                  <a:prstClr val="black"/>
                </a:solidFill>
                <a:latin typeface="Comic Sans MS" panose="030F0702030302020204" pitchFamily="66" charset="0"/>
              </a:rPr>
              <a:t>various</a:t>
            </a:r>
            <a:r>
              <a:rPr lang="es-ES" sz="2400" dirty="0">
                <a:solidFill>
                  <a:prstClr val="black"/>
                </a:solidFill>
                <a:latin typeface="Comic Sans MS" panose="030F0702030302020204" pitchFamily="66" charset="0"/>
              </a:rPr>
              <a:t> places</a:t>
            </a:r>
            <a:endParaRPr kumimoji="0" lang="es-E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2643" y="579911"/>
            <a:ext cx="4509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1. Escribe las palabras que escuchas (10)</a:t>
            </a:r>
          </a:p>
        </p:txBody>
      </p:sp>
      <p:cxnSp>
        <p:nvCxnSpPr>
          <p:cNvPr id="9" name="8 Conector recto de flecha"/>
          <p:cNvCxnSpPr>
            <a:cxnSpLocks/>
          </p:cNvCxnSpPr>
          <p:nvPr/>
        </p:nvCxnSpPr>
        <p:spPr>
          <a:xfrm>
            <a:off x="3280680" y="1259705"/>
            <a:ext cx="2322552" cy="72608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cxnSpLocks/>
          </p:cNvCxnSpPr>
          <p:nvPr/>
        </p:nvCxnSpPr>
        <p:spPr>
          <a:xfrm>
            <a:off x="3161968" y="1663688"/>
            <a:ext cx="2418144" cy="215614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>
            <a:cxnSpLocks/>
          </p:cNvCxnSpPr>
          <p:nvPr/>
        </p:nvCxnSpPr>
        <p:spPr>
          <a:xfrm flipV="1">
            <a:off x="3347864" y="949243"/>
            <a:ext cx="2188184" cy="1156954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>
            <a:cxnSpLocks/>
          </p:cNvCxnSpPr>
          <p:nvPr/>
        </p:nvCxnSpPr>
        <p:spPr>
          <a:xfrm>
            <a:off x="2843808" y="2708920"/>
            <a:ext cx="2880320" cy="474680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>
            <a:cxnSpLocks/>
          </p:cNvCxnSpPr>
          <p:nvPr/>
        </p:nvCxnSpPr>
        <p:spPr>
          <a:xfrm flipV="1">
            <a:off x="2699792" y="5107462"/>
            <a:ext cx="2794860" cy="623099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>
            <a:cxnSpLocks/>
          </p:cNvCxnSpPr>
          <p:nvPr/>
        </p:nvCxnSpPr>
        <p:spPr>
          <a:xfrm flipV="1">
            <a:off x="3017952" y="2539294"/>
            <a:ext cx="2392483" cy="1135107"/>
          </a:xfrm>
          <a:prstGeom prst="straightConnector1">
            <a:avLst/>
          </a:prstGeom>
          <a:ln w="25400">
            <a:solidFill>
              <a:srgbClr val="FF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>
            <a:cxnSpLocks/>
          </p:cNvCxnSpPr>
          <p:nvPr/>
        </p:nvCxnSpPr>
        <p:spPr>
          <a:xfrm flipV="1">
            <a:off x="3280680" y="1628131"/>
            <a:ext cx="2254631" cy="1555469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>
            <a:cxnSpLocks/>
          </p:cNvCxnSpPr>
          <p:nvPr/>
        </p:nvCxnSpPr>
        <p:spPr>
          <a:xfrm>
            <a:off x="2843808" y="4293096"/>
            <a:ext cx="2650844" cy="1857851"/>
          </a:xfrm>
          <a:prstGeom prst="straightConnector1">
            <a:avLst/>
          </a:prstGeom>
          <a:ln w="254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cxnSpLocks/>
          </p:cNvCxnSpPr>
          <p:nvPr/>
        </p:nvCxnSpPr>
        <p:spPr>
          <a:xfrm flipV="1">
            <a:off x="2483768" y="4571213"/>
            <a:ext cx="3051543" cy="62309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>
            <a:cxnSpLocks/>
          </p:cNvCxnSpPr>
          <p:nvPr/>
        </p:nvCxnSpPr>
        <p:spPr>
          <a:xfrm>
            <a:off x="2051720" y="4797152"/>
            <a:ext cx="3493856" cy="801143"/>
          </a:xfrm>
          <a:prstGeom prst="straightConnector1">
            <a:avLst/>
          </a:prstGeom>
          <a:ln w="254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>
            <a:extLst>
              <a:ext uri="{FF2B5EF4-FFF2-40B4-BE49-F238E27FC236}">
                <a16:creationId xmlns:a16="http://schemas.microsoft.com/office/drawing/2014/main" id="{891AF4DF-C111-495E-AC0B-710584058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3152" y="-2596"/>
            <a:ext cx="898285" cy="76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id="{799D9D56-FEDE-4F67-8629-B6E75DC86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938" y="-35728"/>
            <a:ext cx="650074" cy="651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4 CuadroTexto">
            <a:extLst>
              <a:ext uri="{FF2B5EF4-FFF2-40B4-BE49-F238E27FC236}">
                <a16:creationId xmlns:a16="http://schemas.microsoft.com/office/drawing/2014/main" id="{B9DB32D3-5E81-4171-935E-55244831AF2E}"/>
              </a:ext>
            </a:extLst>
          </p:cNvPr>
          <p:cNvSpPr txBox="1"/>
          <p:nvPr/>
        </p:nvSpPr>
        <p:spPr>
          <a:xfrm>
            <a:off x="2999039" y="5872990"/>
            <a:ext cx="2536272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2. Lee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3. Traduce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4. Une con</a:t>
            </a: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 flechas 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772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5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8449A9C-ADA8-B02D-610F-41ADDE3FCD2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6143" b="66378"/>
          <a:stretch/>
        </p:blipFill>
        <p:spPr>
          <a:xfrm>
            <a:off x="5482871" y="262736"/>
            <a:ext cx="3048102" cy="6385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4C40C1-31A9-82A5-7D12-87230BA67D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326" y="2039214"/>
            <a:ext cx="6081287" cy="7239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F9B0D60-B8DD-13D5-6108-5E0E6654A5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2763177"/>
            <a:ext cx="4701947" cy="32006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2390D9-9853-44BD-EF06-DDD0834025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7624" y="3156691"/>
            <a:ext cx="4061812" cy="205758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6E8C3E2-24CE-F47A-25E4-A6D5D92F9F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9132" y="3362449"/>
            <a:ext cx="3901778" cy="25148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7F2C2CE-05BB-7EED-C61B-AC1E3160613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43409" y="3663998"/>
            <a:ext cx="4008467" cy="24386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C033744-FDD4-54D8-0292-34251011B1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43409" y="3904582"/>
            <a:ext cx="3314987" cy="304826"/>
          </a:xfrm>
          <a:prstGeom prst="rect">
            <a:avLst/>
          </a:prstGeom>
        </p:spPr>
      </p:pic>
      <p:sp>
        <p:nvSpPr>
          <p:cNvPr id="22" name="Right Brace 21">
            <a:extLst>
              <a:ext uri="{FF2B5EF4-FFF2-40B4-BE49-F238E27FC236}">
                <a16:creationId xmlns:a16="http://schemas.microsoft.com/office/drawing/2014/main" id="{7666F3AB-F48E-7C58-9794-6472665DBF0D}"/>
              </a:ext>
            </a:extLst>
          </p:cNvPr>
          <p:cNvSpPr/>
          <p:nvPr/>
        </p:nvSpPr>
        <p:spPr>
          <a:xfrm>
            <a:off x="5817563" y="2852936"/>
            <a:ext cx="266605" cy="13564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DA24089-9FF4-C72A-2165-5551B59B3913}"/>
              </a:ext>
            </a:extLst>
          </p:cNvPr>
          <p:cNvSpPr txBox="1"/>
          <p:nvPr/>
        </p:nvSpPr>
        <p:spPr>
          <a:xfrm>
            <a:off x="6291207" y="3208006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- </a:t>
            </a:r>
            <a:r>
              <a:rPr lang="en-GB" b="1" dirty="0" err="1">
                <a:latin typeface="Comic Sans MS" panose="030F0702030302020204" pitchFamily="66" charset="0"/>
              </a:rPr>
              <a:t>informarle</a:t>
            </a:r>
            <a:r>
              <a:rPr lang="en-GB" b="1" dirty="0">
                <a:latin typeface="Comic Sans MS" panose="030F0702030302020204" pitchFamily="66" charset="0"/>
              </a:rPr>
              <a:t> que</a:t>
            </a:r>
          </a:p>
          <a:p>
            <a:r>
              <a:rPr lang="en-GB" b="1" dirty="0">
                <a:latin typeface="Comic Sans MS" panose="030F0702030302020204" pitchFamily="66" charset="0"/>
              </a:rPr>
              <a:t>- </a:t>
            </a:r>
            <a:r>
              <a:rPr lang="en-GB" b="1" dirty="0" err="1">
                <a:latin typeface="Comic Sans MS" panose="030F0702030302020204" pitchFamily="66" charset="0"/>
              </a:rPr>
              <a:t>comunicarle</a:t>
            </a:r>
            <a:r>
              <a:rPr lang="en-GB" b="1" dirty="0">
                <a:latin typeface="Comic Sans MS" panose="030F0702030302020204" pitchFamily="66" charset="0"/>
              </a:rPr>
              <a:t> que</a:t>
            </a:r>
          </a:p>
          <a:p>
            <a:pPr marL="285750" indent="-285750">
              <a:buFontTx/>
              <a:buChar char="-"/>
            </a:pPr>
            <a:r>
              <a:rPr lang="en-GB" b="1" dirty="0" err="1">
                <a:latin typeface="Comic Sans MS" panose="030F0702030302020204" pitchFamily="66" charset="0"/>
              </a:rPr>
              <a:t>decirle</a:t>
            </a:r>
            <a:r>
              <a:rPr lang="en-GB" b="1" dirty="0">
                <a:latin typeface="Comic Sans MS" panose="030F0702030302020204" pitchFamily="66" charset="0"/>
              </a:rPr>
              <a:t> que, </a:t>
            </a:r>
          </a:p>
          <a:p>
            <a:pPr marL="285750" indent="-285750">
              <a:buFontTx/>
              <a:buChar char="-"/>
            </a:pPr>
            <a:r>
              <a:rPr lang="en-GB" b="1" dirty="0">
                <a:latin typeface="Comic Sans MS" panose="030F0702030302020204" pitchFamily="66" charset="0"/>
              </a:rPr>
              <a:t>etc.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FFE415E-1F25-8CFC-20C0-716C6F9B1E71}"/>
              </a:ext>
            </a:extLst>
          </p:cNvPr>
          <p:cNvSpPr txBox="1"/>
          <p:nvPr/>
        </p:nvSpPr>
        <p:spPr>
          <a:xfrm>
            <a:off x="934326" y="4449992"/>
            <a:ext cx="4572000" cy="374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371600" indent="-1371600">
              <a:lnSpc>
                <a:spcPct val="107000"/>
              </a:lnSpc>
              <a:spcAft>
                <a:spcPts val="800"/>
              </a:spcAft>
            </a:pPr>
            <a:r>
              <a:rPr lang="es-ES" sz="1800" b="1" kern="100" dirty="0">
                <a:solidFill>
                  <a:srgbClr val="A2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Cuerpo de la carta</a:t>
            </a:r>
            <a:r>
              <a:rPr lang="es-ES" sz="1800" kern="100" dirty="0">
                <a:solidFill>
                  <a:srgbClr val="A2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AEDC4DC-E773-1C85-E69A-1B99341C256D}"/>
              </a:ext>
            </a:extLst>
          </p:cNvPr>
          <p:cNvSpPr txBox="1"/>
          <p:nvPr/>
        </p:nvSpPr>
        <p:spPr>
          <a:xfrm>
            <a:off x="983374" y="4852451"/>
            <a:ext cx="81606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rgbClr val="00204F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Párrafo con una explicación más detallada y con respuestas a preguntas y/o pedidos. </a:t>
            </a:r>
            <a:endParaRPr lang="en-GB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C234ECC-58DB-FF9B-F791-00F564B5C213}"/>
              </a:ext>
            </a:extLst>
          </p:cNvPr>
          <p:cNvSpPr txBox="1"/>
          <p:nvPr/>
        </p:nvSpPr>
        <p:spPr>
          <a:xfrm>
            <a:off x="983374" y="974760"/>
            <a:ext cx="6364432" cy="374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b="1" kern="100" dirty="0">
                <a:solidFill>
                  <a:srgbClr val="A20000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Destinatario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B430854-0A67-C9A7-881F-54A6E3EB8D17}"/>
              </a:ext>
            </a:extLst>
          </p:cNvPr>
          <p:cNvSpPr txBox="1"/>
          <p:nvPr/>
        </p:nvSpPr>
        <p:spPr>
          <a:xfrm>
            <a:off x="957843" y="1277670"/>
            <a:ext cx="6364432" cy="671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s-ES" sz="1800" b="1" kern="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Estimado señor Ramos: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s-ES" sz="1800" b="1" kern="1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Estimada señora Flores:</a:t>
            </a:r>
            <a:endParaRPr lang="en-GB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57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/>
      <p:bldP spid="25" grpId="0"/>
      <p:bldP spid="27" grpId="0"/>
      <p:bldP spid="33" grpId="0"/>
      <p:bldP spid="37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897</Words>
  <Application>Microsoft Office PowerPoint</Application>
  <PresentationFormat>On-screen Show (4:3)</PresentationFormat>
  <Paragraphs>457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Agency FB</vt:lpstr>
      <vt:lpstr>Aptos</vt:lpstr>
      <vt:lpstr>Arial</vt:lpstr>
      <vt:lpstr>Baguet Script</vt:lpstr>
      <vt:lpstr>Calibri</vt:lpstr>
      <vt:lpstr>Calibri Light</vt:lpstr>
      <vt:lpstr>Comic Sans MS</vt:lpstr>
      <vt:lpstr>Tema de Office</vt:lpstr>
      <vt:lpstr>5_Default Design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RICHARD</dc:creator>
  <cp:lastModifiedBy>Flor de Andrews</cp:lastModifiedBy>
  <cp:revision>11</cp:revision>
  <dcterms:created xsi:type="dcterms:W3CDTF">2022-02-01T21:23:08Z</dcterms:created>
  <dcterms:modified xsi:type="dcterms:W3CDTF">2025-01-29T21:55:30Z</dcterms:modified>
</cp:coreProperties>
</file>