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ebp" ContentType="image/webp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56" r:id="rId5"/>
    <p:sldId id="279" r:id="rId6"/>
    <p:sldId id="278" r:id="rId7"/>
    <p:sldId id="261" r:id="rId8"/>
    <p:sldId id="264" r:id="rId9"/>
    <p:sldId id="274" r:id="rId10"/>
    <p:sldId id="277" r:id="rId11"/>
    <p:sldId id="273" r:id="rId12"/>
    <p:sldId id="276" r:id="rId13"/>
    <p:sldId id="267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EDF68-DB0C-4B50-B360-EAF719F02D0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124F2-939C-48B3-88F8-4287A00D5A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30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1132B-E65F-17B3-2FDC-3C70414C7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88B92A-3722-563C-DE26-65B7AB644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9F4AE-BAF5-BD7D-2B78-BFA4A82E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B19A-6F5D-4F5D-88EE-F6A46D825CEA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50C238-ECD6-4B86-B92F-5FC890EF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64B763-DA50-E23A-F139-74AD25F0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A34C-FA1B-4414-995D-97DE451FB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5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0597A-D1F0-022E-4325-FD3964FC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247CD0-AD32-BBBE-1195-736622A5F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5AAF8C-7DF6-236A-1324-942C0E29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B19A-6F5D-4F5D-88EE-F6A46D825CEA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248B1E-E074-B005-77DA-DCBD3850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8E0346-27D6-64EA-E5C5-6528E949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A34C-FA1B-4414-995D-97DE451FB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4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E543CF-F86E-B9AA-C815-5046CD5E8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A685A3-A238-8CF5-EE4B-68F2A3E19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FD616C-7C66-A3DB-E849-247E43D8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B19A-6F5D-4F5D-88EE-F6A46D825CEA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7A508D-74A4-5F20-BC47-F41899B6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7DB4E-CE0D-9F5D-240E-ADFF3D82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A34C-FA1B-4414-995D-97DE451FB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18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E6D29-3F06-CD3F-E15E-92659428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255EDF-3026-D348-18E6-61412180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FC72B-F902-FA3F-C668-222E8A5D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B19A-6F5D-4F5D-88EE-F6A46D825CEA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23299B-4C38-076E-2C43-D6A834D5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1F7231-241D-78B3-66CB-5C79FE6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A34C-FA1B-4414-995D-97DE451FB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29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2483E-B4A6-978C-3B61-8607CDE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EE45DB-CBB1-AB54-6022-635083102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EF38F2-84D3-178A-25FE-0BB80094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B19A-6F5D-4F5D-88EE-F6A46D825CEA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67D49-E20F-58D0-F489-EAF8C3EA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A5178D-07D1-F949-AE9F-18E552E8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A34C-FA1B-4414-995D-97DE451FB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1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9FB5D-5480-44CC-579E-DEE995F4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6BAC6-CF4B-FD1E-7F35-C8C374CBB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9D8E19-AC10-56BC-A978-02CEA35DC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F8D6B5-3819-2D6F-C779-BF5B656A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B19A-6F5D-4F5D-88EE-F6A46D825CEA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75E179-80DC-F371-9C22-85FBEA79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E0FDED-7828-4F99-F40E-004504F5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A34C-FA1B-4414-995D-97DE451FB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17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8F3F1-25C9-77F0-F253-9BDF197B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49B17C-46D1-1E7E-FCD8-656B84FF9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E4FFF8-428F-2058-B4D6-2AF75608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B967F2-1B6D-2952-3C15-27F8E73DB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BF7FE1-395D-512A-F3F9-F036B54FC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9EEAD7B-0A90-DFA6-5554-B6442919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B19A-6F5D-4F5D-88EE-F6A46D825CEA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5E0E93-C00A-B541-DB18-A87F1C6B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1DF708-9C66-5C9B-F4EE-786CDE45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A34C-FA1B-4414-995D-97DE451FB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86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9042A-A24D-9E10-3029-D08F89D5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DF2A66-86DF-517A-69D2-1A91A31C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B19A-6F5D-4F5D-88EE-F6A46D825CEA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601E25-2F29-CFD8-992B-D2FD86E5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AE0EB8-C2C1-C607-433D-E4F7DF75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A34C-FA1B-4414-995D-97DE451FB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0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4C4609-F38F-8FF5-BC69-4CE409E6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B19A-6F5D-4F5D-88EE-F6A46D825CEA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8E01A8-AD5D-066A-6503-388A34E8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9B20BB-4DA2-851A-1D5B-8BF480A0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A34C-FA1B-4414-995D-97DE451FB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03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E04DF-FB49-0671-32C6-377F7287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D0F9A-1156-E757-BAA0-2DD05F19C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2BD7DF-E564-C5B6-0761-61C8D9A60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A501A7-D1E9-C7A8-510C-2BA802A4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B19A-6F5D-4F5D-88EE-F6A46D825CEA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C9A0C0-F2A5-A336-575D-3AF30E1D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086D75-D9F4-70FC-FC4A-13743BD6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A34C-FA1B-4414-995D-97DE451FB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49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2EAA7-720A-27ED-A8AC-FDC26700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FAE57B-D0C9-30E0-6B7C-03E2EC6B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C8A18-747D-FD4A-C211-ACA34E384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A46A85-2A6F-6D1C-D7A4-8D7B8457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B19A-6F5D-4F5D-88EE-F6A46D825CEA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051892-9E75-93B5-5DBA-C741A936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6E19E9-25FF-454A-7E9D-88574987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A34C-FA1B-4414-995D-97DE451FB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46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A03CF3-CCEC-61E5-6772-95C1025C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919DD7-E8FE-D73B-9386-60B56CFE3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20331-2D5C-07C1-EF1C-EDFD5C704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B19A-6F5D-4F5D-88EE-F6A46D825CEA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15F4D8-9670-F732-B199-38D1AA259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A1C3C7-E20A-0DA3-5A73-EF874DC9E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A34C-FA1B-4414-995D-97DE451FB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24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63532" y="107920"/>
            <a:ext cx="77369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Bienvenidos al Curso </a:t>
            </a:r>
          </a:p>
          <a:p>
            <a:pPr algn="ctr"/>
            <a:r>
              <a:rPr lang="es-E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Advanced</a:t>
            </a:r>
            <a:r>
              <a:rPr lang="es-E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91544" y="5157193"/>
            <a:ext cx="9160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Jueves de 7pm a 8pm</a:t>
            </a:r>
          </a:p>
          <a:p>
            <a:pPr algn="ctr"/>
            <a:r>
              <a:rPr lang="en-US" sz="2800" dirty="0">
                <a:latin typeface="Comic Sans MS" pitchFamily="66" charset="0"/>
              </a:rPr>
              <a:t>11 </a:t>
            </a:r>
            <a:r>
              <a:rPr lang="en-US" sz="2800" dirty="0" err="1">
                <a:latin typeface="Comic Sans MS" pitchFamily="66" charset="0"/>
              </a:rPr>
              <a:t>Enero</a:t>
            </a:r>
            <a:r>
              <a:rPr lang="en-US" sz="2800" dirty="0">
                <a:latin typeface="Comic Sans MS" pitchFamily="66" charset="0"/>
              </a:rPr>
              <a:t> – 21 </a:t>
            </a:r>
            <a:r>
              <a:rPr lang="en-US" sz="2800" dirty="0" err="1">
                <a:latin typeface="Comic Sans MS" pitchFamily="66" charset="0"/>
              </a:rPr>
              <a:t>Enero</a:t>
            </a:r>
            <a:r>
              <a:rPr lang="en-US" sz="2800" dirty="0">
                <a:latin typeface="Comic Sans MS" pitchFamily="66" charset="0"/>
              </a:rPr>
              <a:t>    (12 Feb – 17 Feb) half term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75720" y="6165305"/>
            <a:ext cx="4329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Contraseña:   </a:t>
            </a:r>
            <a:r>
              <a:rPr lang="es-ES" sz="3200" b="1" dirty="0" err="1"/>
              <a:t>asieramos</a:t>
            </a:r>
            <a:endParaRPr lang="es-ES" sz="3200" b="1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3BF08A5-3015-1DA0-CD65-CE15818B700B}"/>
              </a:ext>
            </a:extLst>
          </p:cNvPr>
          <p:cNvGraphicFramePr>
            <a:graphicFrameLocks noGrp="1"/>
          </p:cNvGraphicFramePr>
          <p:nvPr/>
        </p:nvGraphicFramePr>
        <p:xfrm>
          <a:off x="1757083" y="2123825"/>
          <a:ext cx="8677834" cy="1224985"/>
        </p:xfrm>
        <a:graphic>
          <a:graphicData uri="http://schemas.openxmlformats.org/drawingml/2006/table">
            <a:tbl>
              <a:tblPr firstRow="1" firstCol="1" bandRow="1"/>
              <a:tblGrid>
                <a:gridCol w="1183841">
                  <a:extLst>
                    <a:ext uri="{9D8B030D-6E8A-4147-A177-3AD203B41FA5}">
                      <a16:colId xmlns:a16="http://schemas.microsoft.com/office/drawing/2014/main" val="2498054246"/>
                    </a:ext>
                  </a:extLst>
                </a:gridCol>
                <a:gridCol w="1232339">
                  <a:extLst>
                    <a:ext uri="{9D8B030D-6E8A-4147-A177-3AD203B41FA5}">
                      <a16:colId xmlns:a16="http://schemas.microsoft.com/office/drawing/2014/main" val="2608821406"/>
                    </a:ext>
                  </a:extLst>
                </a:gridCol>
                <a:gridCol w="1556030">
                  <a:extLst>
                    <a:ext uri="{9D8B030D-6E8A-4147-A177-3AD203B41FA5}">
                      <a16:colId xmlns:a16="http://schemas.microsoft.com/office/drawing/2014/main" val="661605058"/>
                    </a:ext>
                  </a:extLst>
                </a:gridCol>
                <a:gridCol w="1556030">
                  <a:extLst>
                    <a:ext uri="{9D8B030D-6E8A-4147-A177-3AD203B41FA5}">
                      <a16:colId xmlns:a16="http://schemas.microsoft.com/office/drawing/2014/main" val="3863447243"/>
                    </a:ext>
                  </a:extLst>
                </a:gridCol>
                <a:gridCol w="1556030">
                  <a:extLst>
                    <a:ext uri="{9D8B030D-6E8A-4147-A177-3AD203B41FA5}">
                      <a16:colId xmlns:a16="http://schemas.microsoft.com/office/drawing/2014/main" val="2467149310"/>
                    </a:ext>
                  </a:extLst>
                </a:gridCol>
                <a:gridCol w="1593564">
                  <a:extLst>
                    <a:ext uri="{9D8B030D-6E8A-4147-A177-3AD203B41FA5}">
                      <a16:colId xmlns:a16="http://schemas.microsoft.com/office/drawing/2014/main" val="4087190457"/>
                    </a:ext>
                  </a:extLst>
                </a:gridCol>
              </a:tblGrid>
              <a:tr h="422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Half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Term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742534"/>
                  </a:ext>
                </a:extLst>
              </a:tr>
              <a:tr h="67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12 - 17   Feb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277016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331B365-DCF4-AC14-5457-BDEDC27FC540}"/>
              </a:ext>
            </a:extLst>
          </p:cNvPr>
          <p:cNvGraphicFramePr>
            <a:graphicFrameLocks noGrp="1"/>
          </p:cNvGraphicFramePr>
          <p:nvPr/>
        </p:nvGraphicFramePr>
        <p:xfrm>
          <a:off x="2168366" y="3634865"/>
          <a:ext cx="8104098" cy="1222502"/>
        </p:xfrm>
        <a:graphic>
          <a:graphicData uri="http://schemas.openxmlformats.org/drawingml/2006/table">
            <a:tbl>
              <a:tblPr firstRow="1" firstCol="1" bandRow="1"/>
              <a:tblGrid>
                <a:gridCol w="1669428">
                  <a:extLst>
                    <a:ext uri="{9D8B030D-6E8A-4147-A177-3AD203B41FA5}">
                      <a16:colId xmlns:a16="http://schemas.microsoft.com/office/drawing/2014/main" val="233399643"/>
                    </a:ext>
                  </a:extLst>
                </a:gridCol>
                <a:gridCol w="1669428">
                  <a:extLst>
                    <a:ext uri="{9D8B030D-6E8A-4147-A177-3AD203B41FA5}">
                      <a16:colId xmlns:a16="http://schemas.microsoft.com/office/drawing/2014/main" val="4272680358"/>
                    </a:ext>
                  </a:extLst>
                </a:gridCol>
                <a:gridCol w="1439797">
                  <a:extLst>
                    <a:ext uri="{9D8B030D-6E8A-4147-A177-3AD203B41FA5}">
                      <a16:colId xmlns:a16="http://schemas.microsoft.com/office/drawing/2014/main" val="3850663432"/>
                    </a:ext>
                  </a:extLst>
                </a:gridCol>
                <a:gridCol w="1652665">
                  <a:extLst>
                    <a:ext uri="{9D8B030D-6E8A-4147-A177-3AD203B41FA5}">
                      <a16:colId xmlns:a16="http://schemas.microsoft.com/office/drawing/2014/main" val="1869804113"/>
                    </a:ext>
                  </a:extLst>
                </a:gridCol>
                <a:gridCol w="1672780">
                  <a:extLst>
                    <a:ext uri="{9D8B030D-6E8A-4147-A177-3AD203B41FA5}">
                      <a16:colId xmlns:a16="http://schemas.microsoft.com/office/drawing/2014/main" val="297345704"/>
                    </a:ext>
                  </a:extLst>
                </a:gridCol>
              </a:tblGrid>
              <a:tr h="374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78890"/>
                  </a:ext>
                </a:extLst>
              </a:tr>
              <a:tr h="58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22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Feb.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465379"/>
                  </a:ext>
                </a:extLst>
              </a:tr>
            </a:tbl>
          </a:graphicData>
        </a:graphic>
      </p:graphicFrame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259F797A-8561-6C53-15AB-85BE6D80B261}"/>
              </a:ext>
            </a:extLst>
          </p:cNvPr>
          <p:cNvSpPr/>
          <p:nvPr/>
        </p:nvSpPr>
        <p:spPr>
          <a:xfrm>
            <a:off x="4410635" y="2294965"/>
            <a:ext cx="1120589" cy="110785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A80FDA1F-AFCB-233F-8331-ADF5C699C177}"/>
              </a:ext>
            </a:extLst>
          </p:cNvPr>
          <p:cNvSpPr/>
          <p:nvPr/>
        </p:nvSpPr>
        <p:spPr>
          <a:xfrm>
            <a:off x="2455131" y="3803522"/>
            <a:ext cx="1120589" cy="110785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>
            <a:extLst>
              <a:ext uri="{FF2B5EF4-FFF2-40B4-BE49-F238E27FC236}">
                <a16:creationId xmlns:a16="http://schemas.microsoft.com/office/drawing/2014/main" id="{D1C746A4-B695-25A1-ABFC-34AB7675DBA7}"/>
              </a:ext>
            </a:extLst>
          </p:cNvPr>
          <p:cNvSpPr/>
          <p:nvPr/>
        </p:nvSpPr>
        <p:spPr>
          <a:xfrm>
            <a:off x="4595845" y="0"/>
            <a:ext cx="2516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Comic Sans MS" pitchFamily="66" charset="0"/>
              </a:rPr>
              <a:t>Audición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E8169D-C0EE-F4D9-124D-9366BD3EE699}"/>
              </a:ext>
            </a:extLst>
          </p:cNvPr>
          <p:cNvSpPr txBox="1"/>
          <p:nvPr/>
        </p:nvSpPr>
        <p:spPr>
          <a:xfrm>
            <a:off x="624482" y="730255"/>
            <a:ext cx="6676828" cy="4097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¿Quién es Elisa?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¿Elisa está soltera o casada?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¿Qué puede hacer Lola si va a ver a Elisa?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¿Cuándo y cómo va a ir Lola a visitar Elisa?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¿En qué piensa Lola cuando termina la llamada telefónica?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A20FC2-2530-B986-84EB-BE9B41E1E535}"/>
              </a:ext>
            </a:extLst>
          </p:cNvPr>
          <p:cNvSpPr txBox="1"/>
          <p:nvPr/>
        </p:nvSpPr>
        <p:spPr>
          <a:xfrm>
            <a:off x="986116" y="3145602"/>
            <a:ext cx="10780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dirty="0">
                <a:solidFill>
                  <a:srgbClr val="00B050"/>
                </a:solidFill>
                <a:latin typeface="Frutiger-Roman"/>
              </a:rPr>
              <a:t>S</a:t>
            </a:r>
            <a:r>
              <a:rPr lang="es-ES" sz="1800" b="0" i="0" u="none" strike="noStrike" baseline="0" dirty="0">
                <a:solidFill>
                  <a:srgbClr val="00B050"/>
                </a:solidFill>
                <a:latin typeface="Frutiger-Roman"/>
              </a:rPr>
              <a:t>e puede bañar, tomar el sol, descansar, comer bien y puede hablar horas y horas con Elisa.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986368-9A71-1B35-51E8-F1754B186178}"/>
              </a:ext>
            </a:extLst>
          </p:cNvPr>
          <p:cNvSpPr txBox="1"/>
          <p:nvPr/>
        </p:nvSpPr>
        <p:spPr>
          <a:xfrm>
            <a:off x="855908" y="4011270"/>
            <a:ext cx="20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Mañana y en avión.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B582C8-634F-7387-9170-2897251B76EE}"/>
              </a:ext>
            </a:extLst>
          </p:cNvPr>
          <p:cNvSpPr txBox="1"/>
          <p:nvPr/>
        </p:nvSpPr>
        <p:spPr>
          <a:xfrm>
            <a:off x="859379" y="4871258"/>
            <a:ext cx="1060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solidFill>
                  <a:srgbClr val="00B050"/>
                </a:solidFill>
                <a:latin typeface="Frutiger-Roman"/>
              </a:rPr>
              <a:t>Piensa en un viejo amor, en un fin de semana en la Costa Brava hace muchos años. En el mediterráneo y en una canción de Joan</a:t>
            </a:r>
            <a:r>
              <a:rPr lang="es-ES" dirty="0">
                <a:solidFill>
                  <a:srgbClr val="00B050"/>
                </a:solidFill>
                <a:latin typeface="Frutiger-Roman"/>
              </a:rPr>
              <a:t> </a:t>
            </a:r>
            <a:r>
              <a:rPr lang="es-ES" sz="1800" b="0" i="0" u="none" strike="noStrike" baseline="0" dirty="0">
                <a:solidFill>
                  <a:srgbClr val="00B050"/>
                </a:solidFill>
                <a:latin typeface="Frutiger-Roman"/>
              </a:rPr>
              <a:t>Manuel Serrat.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77AC4F9-8929-0996-76E3-AD92EB59D5F3}"/>
              </a:ext>
            </a:extLst>
          </p:cNvPr>
          <p:cNvSpPr txBox="1"/>
          <p:nvPr/>
        </p:nvSpPr>
        <p:spPr>
          <a:xfrm>
            <a:off x="855908" y="1494260"/>
            <a:ext cx="1078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solidFill>
                  <a:srgbClr val="00B050"/>
                </a:solidFill>
                <a:latin typeface="Frutiger-Roman"/>
              </a:rPr>
              <a:t>Elisa es una compañera de Lola, del colegio y de la Facultad, la mejor amiga de su época de estudiante.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9A382E-0900-8E78-5C1D-02B9AA57F1BB}"/>
              </a:ext>
            </a:extLst>
          </p:cNvPr>
          <p:cNvSpPr txBox="1"/>
          <p:nvPr/>
        </p:nvSpPr>
        <p:spPr>
          <a:xfrm>
            <a:off x="970650" y="2333263"/>
            <a:ext cx="179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Elisa está casada.</a:t>
            </a:r>
          </a:p>
        </p:txBody>
      </p:sp>
      <p:pic>
        <p:nvPicPr>
          <p:cNvPr id="13" name="04 Pista 04">
            <a:hlinkClick r:id="" action="ppaction://media"/>
            <a:extLst>
              <a:ext uri="{FF2B5EF4-FFF2-40B4-BE49-F238E27FC236}">
                <a16:creationId xmlns:a16="http://schemas.microsoft.com/office/drawing/2014/main" id="{185C37A5-33E5-5134-CFFC-2A61E6B61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02184" y="1513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6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0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15880" y="0"/>
            <a:ext cx="2198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Comic Sans MS" pitchFamily="66" charset="0"/>
              </a:rPr>
              <a:t>Deberes</a:t>
            </a:r>
          </a:p>
        </p:txBody>
      </p:sp>
      <p:pic>
        <p:nvPicPr>
          <p:cNvPr id="4" name="Picture 6" descr="C:\Users\Lewis Andrews\AppData\Local\Microsoft\Windows\Temporary Internet Files\Content.IE5\W53Q8IFC\MC900435731[1].wmf">
            <a:extLst>
              <a:ext uri="{FF2B5EF4-FFF2-40B4-BE49-F238E27FC236}">
                <a16:creationId xmlns:a16="http://schemas.microsoft.com/office/drawing/2014/main" id="{7AACB57B-5BCD-45B1-8A2B-F9E90727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581128"/>
            <a:ext cx="1656184" cy="179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24000" y="427143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Send the homework by email:</a:t>
            </a:r>
          </a:p>
          <a:p>
            <a:pPr algn="ctr"/>
            <a:r>
              <a:rPr lang="en-US" sz="2400" b="1" dirty="0"/>
              <a:t>srichardra2@hotmail.com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222611" y="845857"/>
            <a:ext cx="1906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B050"/>
                </a:solidFill>
                <a:latin typeface="Comic Sans MS" pitchFamily="66" charset="0"/>
              </a:rPr>
              <a:t>Escribir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ECBF6BB-1623-E90F-5284-A77DAD16AA5C}"/>
              </a:ext>
            </a:extLst>
          </p:cNvPr>
          <p:cNvSpPr txBox="1"/>
          <p:nvPr/>
        </p:nvSpPr>
        <p:spPr>
          <a:xfrm>
            <a:off x="493059" y="1445875"/>
            <a:ext cx="977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1. Escribe un texto hablando sobre el tema que hemos tenido en la conversación del calentamiento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D126926-75B1-5E57-012F-17DDD799013A}"/>
              </a:ext>
            </a:extLst>
          </p:cNvPr>
          <p:cNvSpPr txBox="1"/>
          <p:nvPr/>
        </p:nvSpPr>
        <p:spPr>
          <a:xfrm>
            <a:off x="693693" y="2563416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B050"/>
                </a:solidFill>
                <a:latin typeface="Comic Sans MS" pitchFamily="66" charset="0"/>
              </a:rPr>
              <a:t>    Lectura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Página 94. Actividad 3. Pasos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2259" y="25616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  <a:latin typeface="Comic Sans MS" pitchFamily="66" charset="0"/>
              </a:rPr>
              <a:t>Lectura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2259" y="992741"/>
            <a:ext cx="396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Página 94. Actividad 3. Pasos 2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63960" y="1664377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>
                <a:latin typeface="Comic Sans MS" pitchFamily="66" charset="0"/>
              </a:rPr>
              <a:t>Lee el texto</a:t>
            </a:r>
          </a:p>
          <a:p>
            <a:pPr marL="457200" indent="-457200">
              <a:buAutoNum type="arabicPeriod"/>
            </a:pPr>
            <a:endParaRPr lang="es-ES" sz="2000" dirty="0">
              <a:latin typeface="Comic Sans MS" pitchFamily="66" charset="0"/>
            </a:endParaRPr>
          </a:p>
          <a:p>
            <a:r>
              <a:rPr lang="es-ES" sz="2000" dirty="0">
                <a:latin typeface="Comic Sans MS" pitchFamily="66" charset="0"/>
              </a:rPr>
              <a:t>2. Haz una lista de la nacionalidades mencionadas y otra lista de los países que les corresponden.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63960" y="330861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Comic Sans MS" pitchFamily="66" charset="0"/>
              </a:rPr>
              <a:t>3. Contesta a las preguntas </a:t>
            </a:r>
          </a:p>
          <a:p>
            <a:r>
              <a:rPr lang="es-ES" dirty="0">
                <a:latin typeface="Comic Sans MS" pitchFamily="66" charset="0"/>
              </a:rPr>
              <a:t>A) ¿Qué áreas de EEUU se mencionan?</a:t>
            </a:r>
          </a:p>
          <a:p>
            <a:r>
              <a:rPr lang="es-ES" dirty="0">
                <a:latin typeface="Comic Sans MS" pitchFamily="66" charset="0"/>
              </a:rPr>
              <a:t>B) ¿Qué nacionalidades predominan en cada área?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47528" y="1052737"/>
            <a:ext cx="849694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500" dirty="0">
                <a:solidFill>
                  <a:schemeClr val="accent4">
                    <a:lumMod val="75000"/>
                  </a:schemeClr>
                </a:solidFill>
                <a:latin typeface="Forte" pitchFamily="66" charset="0"/>
                <a:cs typeface="Arial" charset="0"/>
              </a:rPr>
              <a:t>Gracias</a:t>
            </a:r>
            <a:r>
              <a:rPr lang="en-US" altLang="en-US" sz="55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  </a:t>
            </a:r>
            <a:r>
              <a:rPr lang="en-US" altLang="en-US" sz="5500" dirty="0" err="1">
                <a:solidFill>
                  <a:srgbClr val="FF0000"/>
                </a:solidFill>
                <a:latin typeface="Forte" pitchFamily="66" charset="0"/>
                <a:cs typeface="Arial" charset="0"/>
              </a:rPr>
              <a:t>por</a:t>
            </a:r>
            <a:r>
              <a:rPr lang="en-US" altLang="en-US" sz="5500" dirty="0">
                <a:solidFill>
                  <a:srgbClr val="FF0000"/>
                </a:solidFill>
                <a:latin typeface="Forte" pitchFamily="66" charset="0"/>
                <a:cs typeface="Arial" charset="0"/>
              </a:rPr>
              <a:t>  </a:t>
            </a:r>
            <a:r>
              <a:rPr lang="en-US" altLang="en-US" sz="5500" dirty="0" err="1">
                <a:solidFill>
                  <a:srgbClr val="FF0000"/>
                </a:solidFill>
                <a:latin typeface="Forte" pitchFamily="66" charset="0"/>
                <a:cs typeface="Arial" charset="0"/>
              </a:rPr>
              <a:t>venir</a:t>
            </a:r>
            <a:r>
              <a:rPr lang="en-US" altLang="en-US" sz="5500" dirty="0">
                <a:solidFill>
                  <a:srgbClr val="FF0000"/>
                </a:solidFill>
                <a:latin typeface="Forte" pitchFamily="66" charset="0"/>
                <a:cs typeface="Arial" charset="0"/>
              </a:rPr>
              <a:t>  </a:t>
            </a:r>
            <a:r>
              <a:rPr lang="en-US" altLang="en-US" sz="5500" dirty="0">
                <a:solidFill>
                  <a:srgbClr val="00B050"/>
                </a:solidFill>
                <a:latin typeface="Forte" pitchFamily="66" charset="0"/>
                <a:cs typeface="Arial" charset="0"/>
              </a:rPr>
              <a:t>al  </a:t>
            </a:r>
            <a:r>
              <a:rPr lang="en-US" altLang="en-US" sz="5500" dirty="0" err="1">
                <a:solidFill>
                  <a:srgbClr val="00B050"/>
                </a:solidFill>
                <a:latin typeface="Forte" pitchFamily="66" charset="0"/>
                <a:cs typeface="Arial" charset="0"/>
              </a:rPr>
              <a:t>curso</a:t>
            </a:r>
            <a:r>
              <a:rPr lang="en-US" altLang="en-US" sz="5500" dirty="0">
                <a:solidFill>
                  <a:srgbClr val="00B050"/>
                </a:solidFill>
                <a:latin typeface="Forte" pitchFamily="66" charset="0"/>
                <a:cs typeface="Arial" charset="0"/>
              </a:rPr>
              <a:t>     </a:t>
            </a:r>
            <a:br>
              <a:rPr lang="en-US" altLang="en-US" sz="55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</a:br>
            <a:r>
              <a:rPr lang="en-US" altLang="en-US" sz="55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                       </a:t>
            </a:r>
            <a:r>
              <a:rPr lang="en-US" altLang="en-US" sz="5500" dirty="0">
                <a:latin typeface="Forte" pitchFamily="66" charset="0"/>
                <a:cs typeface="Arial" charset="0"/>
              </a:rPr>
              <a:t>y…</a:t>
            </a:r>
            <a:endParaRPr lang="es-ES" altLang="en-US" sz="5500" dirty="0">
              <a:latin typeface="Forte" pitchFamily="66" charset="0"/>
              <a:cs typeface="Arial" charset="0"/>
            </a:endParaRPr>
          </a:p>
          <a:p>
            <a:r>
              <a:rPr lang="es-ES" altLang="en-US" sz="55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  Nos  vemos  </a:t>
            </a:r>
            <a:r>
              <a:rPr lang="es-ES" altLang="en-US" sz="5500" dirty="0">
                <a:solidFill>
                  <a:schemeClr val="tx2">
                    <a:lumMod val="60000"/>
                    <a:lumOff val="40000"/>
                  </a:schemeClr>
                </a:solidFill>
                <a:latin typeface="Forte" pitchFamily="66" charset="0"/>
                <a:cs typeface="Arial" charset="0"/>
              </a:rPr>
              <a:t>el  jueves</a:t>
            </a:r>
          </a:p>
          <a:p>
            <a:r>
              <a:rPr lang="es-ES" altLang="en-US" sz="5500" dirty="0">
                <a:solidFill>
                  <a:srgbClr val="000000"/>
                </a:solidFill>
                <a:latin typeface="Forte" pitchFamily="66" charset="0"/>
                <a:cs typeface="Arial" charset="0"/>
              </a:rPr>
              <a:t>                   </a:t>
            </a:r>
            <a:r>
              <a:rPr lang="es-ES" altLang="en-US" sz="5500" dirty="0">
                <a:solidFill>
                  <a:srgbClr val="FFC000"/>
                </a:solidFill>
                <a:latin typeface="Forte" pitchFamily="66" charset="0"/>
                <a:cs typeface="Arial" charset="0"/>
              </a:rPr>
              <a:t>a 	 las</a:t>
            </a:r>
            <a:r>
              <a:rPr lang="es-ES" altLang="en-US" sz="5500" dirty="0">
                <a:solidFill>
                  <a:srgbClr val="000000"/>
                </a:solidFill>
                <a:latin typeface="Forte" pitchFamily="66" charset="0"/>
                <a:cs typeface="Arial" charset="0"/>
              </a:rPr>
              <a:t> </a:t>
            </a:r>
          </a:p>
          <a:p>
            <a:r>
              <a:rPr lang="es-ES" altLang="en-US" sz="5500" dirty="0">
                <a:solidFill>
                  <a:srgbClr val="000000"/>
                </a:solidFill>
                <a:latin typeface="Forte" pitchFamily="66" charset="0"/>
                <a:cs typeface="Arial" charset="0"/>
              </a:rPr>
              <a:t>		                          </a:t>
            </a:r>
            <a:r>
              <a:rPr lang="es-ES" altLang="en-US" sz="5500" dirty="0">
                <a:solidFill>
                  <a:srgbClr val="FF99FF"/>
                </a:solidFill>
                <a:latin typeface="Forte" pitchFamily="66" charset="0"/>
                <a:cs typeface="Arial" charset="0"/>
              </a:rPr>
              <a:t>siete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365" y="42590"/>
            <a:ext cx="1176169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Comic Sans MS" pitchFamily="66" charset="0"/>
              </a:rPr>
              <a:t>4 Class online  				     			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jueves</a:t>
            </a:r>
            <a:r>
              <a:rPr lang="en-GB" altLang="en-US" dirty="0">
                <a:latin typeface="Comic Sans MS" pitchFamily="66" charset="0"/>
              </a:rPr>
              <a:t>, 08 de </a:t>
            </a:r>
            <a:r>
              <a:rPr lang="en-GB" altLang="en-US" dirty="0" err="1">
                <a:latin typeface="Comic Sans MS" pitchFamily="66" charset="0"/>
              </a:rPr>
              <a:t>febrero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GB" altLang="en-US" dirty="0">
                <a:latin typeface="Comic Sans MS" pitchFamily="66" charset="0"/>
              </a:rPr>
              <a:t>			      		 </a:t>
            </a:r>
            <a:r>
              <a:rPr lang="en-GB" altLang="en-US" sz="2400" b="1" dirty="0">
                <a:latin typeface="Comic Sans MS" pitchFamily="66" charset="0"/>
              </a:rPr>
              <a:t>Advanced 1 </a:t>
            </a:r>
            <a:r>
              <a:rPr lang="en-GB" altLang="en-US" dirty="0">
                <a:latin typeface="Comic Sans MS" pitchFamily="66" charset="0"/>
              </a:rPr>
              <a:t>            	  	</a:t>
            </a:r>
          </a:p>
          <a:p>
            <a:endParaRPr lang="en-GB" sz="900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				</a:t>
            </a:r>
            <a:r>
              <a:rPr lang="es-ES" dirty="0">
                <a:latin typeface="Comic Sans MS" pitchFamily="66" charset="0"/>
              </a:rPr>
              <a:t>Unidad 7    ¿Repaso y ampliación?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855640" y="1196752"/>
            <a:ext cx="6037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¿Qué vamos a aprender?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0805" y="3993777"/>
            <a:ext cx="2212086" cy="251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056415" y="2195900"/>
            <a:ext cx="9635680" cy="295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CALENTAMIENTO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VOCABULARIO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REPASO DE LOS TIEMPOS VERBALES</a:t>
            </a:r>
            <a:endParaRPr lang="es-ES" altLang="en-US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INTRODUCCIÓN: COMPARATIVOS DE IGUALDAD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PRÁCTICA ORAL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TRADUCE LAS FRASES AL ESPAÑOL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AUDICIÓN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376AF5-4108-F64E-435D-14CB7BF09E24}"/>
              </a:ext>
            </a:extLst>
          </p:cNvPr>
          <p:cNvSpPr txBox="1"/>
          <p:nvPr/>
        </p:nvSpPr>
        <p:spPr>
          <a:xfrm>
            <a:off x="4240364" y="-17410"/>
            <a:ext cx="3711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Calentamiento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F533F1-6AD4-0ED3-10AB-047FBDA27761}"/>
              </a:ext>
            </a:extLst>
          </p:cNvPr>
          <p:cNvSpPr txBox="1"/>
          <p:nvPr/>
        </p:nvSpPr>
        <p:spPr>
          <a:xfrm>
            <a:off x="560416" y="690476"/>
            <a:ext cx="10687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Entre todos, pensar un tema de conversación. Después mantener una conversación sobre ese tema durante 15 minutos.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D0C636-9219-F06B-B004-D1512DF0F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6" y="1910715"/>
            <a:ext cx="4450855" cy="16457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5A339E4-DF1B-8C44-0461-DF4F6229CD0C}"/>
              </a:ext>
            </a:extLst>
          </p:cNvPr>
          <p:cNvSpPr txBox="1"/>
          <p:nvPr/>
        </p:nvSpPr>
        <p:spPr>
          <a:xfrm>
            <a:off x="6000750" y="1779687"/>
            <a:ext cx="60944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Anécdotas de la infancia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Historias de mascotas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Viajes a otros países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Hijos e hijas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Aficiones relacionadas con el deporte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Diferencias entre hombres y mujeres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El mejor país en el que vivir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Películas, literatura y videojuegos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Medicina y pandemias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¿YouTube sustituirá la televisión?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Música favorita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Perspectivas de futuro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Cocina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Última película vista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Gustos sobre ropa y moda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¿Cuáles son las asignaturas más importantes?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Anécdotas yendo de fiesta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Las vacaciones ideales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B66C8C-DE42-FD4F-EA5A-097DC0C44944}"/>
              </a:ext>
            </a:extLst>
          </p:cNvPr>
          <p:cNvSpPr txBox="1"/>
          <p:nvPr/>
        </p:nvSpPr>
        <p:spPr>
          <a:xfrm>
            <a:off x="340659" y="4887639"/>
            <a:ext cx="1801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Es más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DB967C1-7F75-46B9-2A82-387A8AD4DCCA}"/>
              </a:ext>
            </a:extLst>
          </p:cNvPr>
          <p:cNvSpPr txBox="1"/>
          <p:nvPr/>
        </p:nvSpPr>
        <p:spPr>
          <a:xfrm>
            <a:off x="329453" y="631778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There is no food in the refrigerator; </a:t>
            </a:r>
            <a:r>
              <a:rPr lang="en-US" sz="1400" dirty="0">
                <a:solidFill>
                  <a:srgbClr val="00B050"/>
                </a:solidFill>
              </a:rPr>
              <a:t>So</a:t>
            </a:r>
            <a:r>
              <a:rPr lang="en-US" sz="1400" dirty="0"/>
              <a:t>, we can order a pizza.</a:t>
            </a:r>
            <a:endParaRPr lang="es-ES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405A9CB-2DB1-C6D4-C43F-ECDEAE616478}"/>
              </a:ext>
            </a:extLst>
          </p:cNvPr>
          <p:cNvSpPr txBox="1"/>
          <p:nvPr/>
        </p:nvSpPr>
        <p:spPr>
          <a:xfrm>
            <a:off x="340659" y="5982858"/>
            <a:ext cx="1102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Entonces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BA8B613-76E2-2738-314E-DFC4D98E4B2B}"/>
              </a:ext>
            </a:extLst>
          </p:cNvPr>
          <p:cNvSpPr txBox="1"/>
          <p:nvPr/>
        </p:nvSpPr>
        <p:spPr>
          <a:xfrm>
            <a:off x="1362635" y="6002760"/>
            <a:ext cx="519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So,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0DA481E-7103-2539-5F84-8D629DDB2471}"/>
              </a:ext>
            </a:extLst>
          </p:cNvPr>
          <p:cNvSpPr txBox="1"/>
          <p:nvPr/>
        </p:nvSpPr>
        <p:spPr>
          <a:xfrm>
            <a:off x="340659" y="54307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En cambio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2EE69E1-DD38-ADDC-B5C7-1318497A3425}"/>
              </a:ext>
            </a:extLst>
          </p:cNvPr>
          <p:cNvSpPr txBox="1"/>
          <p:nvPr/>
        </p:nvSpPr>
        <p:spPr>
          <a:xfrm>
            <a:off x="1394012" y="5430766"/>
            <a:ext cx="1193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00B050"/>
                </a:solidFill>
              </a:rPr>
              <a:t>However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E0C36B6-A544-6358-42E5-D9698F8581EC}"/>
              </a:ext>
            </a:extLst>
          </p:cNvPr>
          <p:cNvSpPr txBox="1"/>
          <p:nvPr/>
        </p:nvSpPr>
        <p:spPr>
          <a:xfrm>
            <a:off x="340659" y="5728300"/>
            <a:ext cx="33214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Laura can't come; Virginia, </a:t>
            </a:r>
            <a:r>
              <a:rPr lang="en-US" sz="1400" dirty="0">
                <a:solidFill>
                  <a:srgbClr val="00B050"/>
                </a:solidFill>
              </a:rPr>
              <a:t>however</a:t>
            </a:r>
            <a:r>
              <a:rPr lang="en-US" sz="1400" dirty="0"/>
              <a:t>, does.</a:t>
            </a:r>
            <a:endParaRPr lang="es-ES" sz="14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7584020-3DC8-031B-C5F7-529D25FC218A}"/>
              </a:ext>
            </a:extLst>
          </p:cNvPr>
          <p:cNvSpPr txBox="1"/>
          <p:nvPr/>
        </p:nvSpPr>
        <p:spPr>
          <a:xfrm>
            <a:off x="1117226" y="4897590"/>
            <a:ext cx="86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In </a:t>
            </a:r>
            <a:r>
              <a:rPr lang="es-ES" dirty="0" err="1">
                <a:solidFill>
                  <a:srgbClr val="00B050"/>
                </a:solidFill>
              </a:rPr>
              <a:t>fact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6A4B31C-C613-6B67-250B-795DB815B8ED}"/>
              </a:ext>
            </a:extLst>
          </p:cNvPr>
          <p:cNvSpPr txBox="1"/>
          <p:nvPr/>
        </p:nvSpPr>
        <p:spPr>
          <a:xfrm>
            <a:off x="329453" y="5195883"/>
            <a:ext cx="5660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 don't like chocolate very much, </a:t>
            </a:r>
            <a:r>
              <a:rPr lang="en-US" sz="1400" dirty="0">
                <a:solidFill>
                  <a:srgbClr val="00B050"/>
                </a:solidFill>
              </a:rPr>
              <a:t>in fact</a:t>
            </a:r>
            <a:r>
              <a:rPr lang="en-US" sz="1400" dirty="0"/>
              <a:t>, I don't like sweets.</a:t>
            </a:r>
            <a:endParaRPr lang="es-ES" sz="14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64D8683-2338-BF36-F0DA-50347C16B412}"/>
              </a:ext>
            </a:extLst>
          </p:cNvPr>
          <p:cNvSpPr txBox="1"/>
          <p:nvPr/>
        </p:nvSpPr>
        <p:spPr>
          <a:xfrm>
            <a:off x="340659" y="4159023"/>
            <a:ext cx="2106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En cualquier caso</a:t>
            </a:r>
            <a:endParaRPr lang="es-ES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2E1323C-36E1-9D3E-93D7-EEFDF114CBE2}"/>
              </a:ext>
            </a:extLst>
          </p:cNvPr>
          <p:cNvSpPr txBox="1"/>
          <p:nvPr/>
        </p:nvSpPr>
        <p:spPr>
          <a:xfrm>
            <a:off x="340659" y="4468845"/>
            <a:ext cx="57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400" dirty="0"/>
              <a:t>In April the weather is very changeable. </a:t>
            </a:r>
            <a:r>
              <a:rPr lang="en-US" sz="1400" dirty="0">
                <a:solidFill>
                  <a:srgbClr val="00B050"/>
                </a:solidFill>
              </a:rPr>
              <a:t>In any case</a:t>
            </a:r>
            <a:r>
              <a:rPr lang="en-US" sz="1400" dirty="0"/>
              <a:t>, I always carry an umbrella with me.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6431F89-19AA-7951-5C8B-6A6B7803598F}"/>
              </a:ext>
            </a:extLst>
          </p:cNvPr>
          <p:cNvSpPr txBox="1"/>
          <p:nvPr/>
        </p:nvSpPr>
        <p:spPr>
          <a:xfrm>
            <a:off x="2180164" y="4178174"/>
            <a:ext cx="2560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 any case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753652B-AEB2-7129-853B-E31B35DCD93B}"/>
              </a:ext>
            </a:extLst>
          </p:cNvPr>
          <p:cNvSpPr txBox="1"/>
          <p:nvPr/>
        </p:nvSpPr>
        <p:spPr>
          <a:xfrm>
            <a:off x="329453" y="3606931"/>
            <a:ext cx="1597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Al fin y al cabo</a:t>
            </a:r>
            <a:endParaRPr lang="es-ES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55250E7-1046-A54C-3881-70353AEB44A7}"/>
              </a:ext>
            </a:extLst>
          </p:cNvPr>
          <p:cNvSpPr txBox="1"/>
          <p:nvPr/>
        </p:nvSpPr>
        <p:spPr>
          <a:xfrm>
            <a:off x="318248" y="391823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 have left my job. </a:t>
            </a:r>
            <a:r>
              <a:rPr lang="en-US" sz="1400" dirty="0">
                <a:solidFill>
                  <a:srgbClr val="00B050"/>
                </a:solidFill>
              </a:rPr>
              <a:t>After all</a:t>
            </a:r>
            <a:r>
              <a:rPr lang="en-US" sz="1400" dirty="0"/>
              <a:t>, she was not happy at all.</a:t>
            </a:r>
            <a:endParaRPr lang="es-ES" sz="140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3FC0ECF-4A74-3C70-A14F-DD04468F1967}"/>
              </a:ext>
            </a:extLst>
          </p:cNvPr>
          <p:cNvSpPr txBox="1"/>
          <p:nvPr/>
        </p:nvSpPr>
        <p:spPr>
          <a:xfrm>
            <a:off x="1882588" y="3619694"/>
            <a:ext cx="987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After all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2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5F225E6-5F8B-7873-FF3A-0A2223E1A328}"/>
              </a:ext>
            </a:extLst>
          </p:cNvPr>
          <p:cNvSpPr txBox="1"/>
          <p:nvPr/>
        </p:nvSpPr>
        <p:spPr>
          <a:xfrm>
            <a:off x="2136590" y="1482634"/>
            <a:ext cx="2864102" cy="389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En esa época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Ciertamente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No solo… sino también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O sea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De hecho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Personalmente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A lo mejor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FBAE3F-8F41-C948-EFCE-AA0C5EE0E6B3}"/>
              </a:ext>
            </a:extLst>
          </p:cNvPr>
          <p:cNvSpPr txBox="1"/>
          <p:nvPr/>
        </p:nvSpPr>
        <p:spPr>
          <a:xfrm>
            <a:off x="195026" y="1082524"/>
            <a:ext cx="5900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Comic Sans MS" panose="030F0702030302020204" pitchFamily="66" charset="0"/>
              </a:rPr>
              <a:t>1. Traduce los siguientes conectores discursivos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03587A-7E46-8BCC-8E3A-C83E11F7A29D}"/>
              </a:ext>
            </a:extLst>
          </p:cNvPr>
          <p:cNvSpPr txBox="1"/>
          <p:nvPr/>
        </p:nvSpPr>
        <p:spPr>
          <a:xfrm>
            <a:off x="364685" y="1482634"/>
            <a:ext cx="1771906" cy="389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Agency FB" panose="020B0503020202020204" pitchFamily="34" charset="0"/>
              </a:rPr>
              <a:t>At that time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gency FB" panose="020B0503020202020204" pitchFamily="34" charset="0"/>
              </a:rPr>
              <a:t>Certainly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gency FB" panose="020B0503020202020204" pitchFamily="34" charset="0"/>
              </a:rPr>
              <a:t>Not only, but also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gency FB" panose="020B0503020202020204" pitchFamily="34" charset="0"/>
              </a:rPr>
              <a:t>I mean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gency FB" panose="020B0503020202020204" pitchFamily="34" charset="0"/>
              </a:rPr>
              <a:t>In fact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gency FB" panose="020B0503020202020204" pitchFamily="34" charset="0"/>
              </a:rPr>
              <a:t>Personally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gency FB" panose="020B0503020202020204" pitchFamily="34" charset="0"/>
              </a:rPr>
              <a:t>Probably</a:t>
            </a:r>
            <a:endParaRPr lang="es-ES" dirty="0">
              <a:latin typeface="Agency FB" panose="020B0503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F60A22-AF95-AE04-09E4-A0592AA509D9}"/>
              </a:ext>
            </a:extLst>
          </p:cNvPr>
          <p:cNvSpPr txBox="1"/>
          <p:nvPr/>
        </p:nvSpPr>
        <p:spPr>
          <a:xfrm>
            <a:off x="128016" y="5775476"/>
            <a:ext cx="551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Comic Sans MS" panose="030F0702030302020204" pitchFamily="66" charset="0"/>
              </a:rPr>
              <a:t>2. Elige un conector discursivo y di una frase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9D0A79-C8A3-D95A-2917-1ABD63352874}"/>
              </a:ext>
            </a:extLst>
          </p:cNvPr>
          <p:cNvSpPr txBox="1"/>
          <p:nvPr/>
        </p:nvSpPr>
        <p:spPr>
          <a:xfrm>
            <a:off x="4306824" y="-13196"/>
            <a:ext cx="3102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Vocabulario </a:t>
            </a:r>
          </a:p>
        </p:txBody>
      </p:sp>
    </p:spTree>
    <p:extLst>
      <p:ext uri="{BB962C8B-B14F-4D97-AF65-F5344CB8AC3E}">
        <p14:creationId xmlns:p14="http://schemas.microsoft.com/office/powerpoint/2010/main" val="260471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823F0F-C62F-863F-FAF5-B5D8AC633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8" y="905435"/>
            <a:ext cx="5990222" cy="56836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27B813-57A4-1E92-CDE7-86BAEB3CA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778" y="788894"/>
            <a:ext cx="5990222" cy="590774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873289-3E89-B6A4-33C0-C029261AD29D}"/>
              </a:ext>
            </a:extLst>
          </p:cNvPr>
          <p:cNvSpPr txBox="1"/>
          <p:nvPr/>
        </p:nvSpPr>
        <p:spPr>
          <a:xfrm>
            <a:off x="2886636" y="0"/>
            <a:ext cx="7933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Pasado simple vs Pasado imperfecto</a:t>
            </a:r>
          </a:p>
        </p:txBody>
      </p:sp>
    </p:spTree>
    <p:extLst>
      <p:ext uri="{BB962C8B-B14F-4D97-AF65-F5344CB8AC3E}">
        <p14:creationId xmlns:p14="http://schemas.microsoft.com/office/powerpoint/2010/main" val="313582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A44A96-5401-32D5-50F9-4389501F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85" y="1315893"/>
            <a:ext cx="9994621" cy="410416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172BE1-2D28-DD1F-E2A1-3DDA6A01CC1B}"/>
              </a:ext>
            </a:extLst>
          </p:cNvPr>
          <p:cNvSpPr txBox="1"/>
          <p:nvPr/>
        </p:nvSpPr>
        <p:spPr>
          <a:xfrm>
            <a:off x="412376" y="615774"/>
            <a:ext cx="828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1. Completa el texto con el pasado simple o el imperfecto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73EE9C-D420-7BFC-FC3F-3A1EB005D8A9}"/>
              </a:ext>
            </a:extLst>
          </p:cNvPr>
          <p:cNvSpPr txBox="1"/>
          <p:nvPr/>
        </p:nvSpPr>
        <p:spPr>
          <a:xfrm>
            <a:off x="11268635" y="1622612"/>
            <a:ext cx="2535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</a:t>
            </a:r>
          </a:p>
          <a:p>
            <a:endParaRPr lang="es-E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s-E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s-E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s-E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EC712C-FD7B-34EC-03B4-67F2243F547D}"/>
              </a:ext>
            </a:extLst>
          </p:cNvPr>
          <p:cNvSpPr txBox="1"/>
          <p:nvPr/>
        </p:nvSpPr>
        <p:spPr>
          <a:xfrm>
            <a:off x="8339418" y="1437946"/>
            <a:ext cx="1396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salieron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3D3212-894D-C978-0CB2-34F2FAC5C553}"/>
              </a:ext>
            </a:extLst>
          </p:cNvPr>
          <p:cNvSpPr txBox="1"/>
          <p:nvPr/>
        </p:nvSpPr>
        <p:spPr>
          <a:xfrm>
            <a:off x="1855694" y="1767966"/>
            <a:ext cx="1156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Dejaron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11D5A1-E9D6-ABE3-1671-6105625E6FE8}"/>
              </a:ext>
            </a:extLst>
          </p:cNvPr>
          <p:cNvSpPr txBox="1"/>
          <p:nvPr/>
        </p:nvSpPr>
        <p:spPr>
          <a:xfrm>
            <a:off x="4455459" y="1837765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Estaba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78199F-189F-C806-1EFD-968F3B8EA27B}"/>
              </a:ext>
            </a:extLst>
          </p:cNvPr>
          <p:cNvSpPr txBox="1"/>
          <p:nvPr/>
        </p:nvSpPr>
        <p:spPr>
          <a:xfrm>
            <a:off x="7841381" y="1759891"/>
            <a:ext cx="2392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Me sentí/ me sentía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7F30C8-CB90-6862-1537-EA2A529DD5D5}"/>
              </a:ext>
            </a:extLst>
          </p:cNvPr>
          <p:cNvSpPr txBox="1"/>
          <p:nvPr/>
        </p:nvSpPr>
        <p:spPr>
          <a:xfrm>
            <a:off x="1902760" y="2153168"/>
            <a:ext cx="1109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Preparé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C834A1F-F780-1921-596D-B099F2AD7389}"/>
              </a:ext>
            </a:extLst>
          </p:cNvPr>
          <p:cNvSpPr txBox="1"/>
          <p:nvPr/>
        </p:nvSpPr>
        <p:spPr>
          <a:xfrm>
            <a:off x="5616807" y="2207097"/>
            <a:ext cx="586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Vi</a:t>
            </a:r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F8A35AE-B7E3-1F23-F08C-807009C15C9E}"/>
              </a:ext>
            </a:extLst>
          </p:cNvPr>
          <p:cNvSpPr txBox="1"/>
          <p:nvPr/>
        </p:nvSpPr>
        <p:spPr>
          <a:xfrm>
            <a:off x="618565" y="2487601"/>
            <a:ext cx="99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Me fui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2A94436-7B10-6105-D29D-2A825FAF25A3}"/>
              </a:ext>
            </a:extLst>
          </p:cNvPr>
          <p:cNvSpPr txBox="1"/>
          <p:nvPr/>
        </p:nvSpPr>
        <p:spPr>
          <a:xfrm>
            <a:off x="5413657" y="2567604"/>
            <a:ext cx="586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Oí</a:t>
            </a:r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8EDD1FA-87EA-8B47-42C0-2558FE1AF404}"/>
              </a:ext>
            </a:extLst>
          </p:cNvPr>
          <p:cNvSpPr txBox="1"/>
          <p:nvPr/>
        </p:nvSpPr>
        <p:spPr>
          <a:xfrm>
            <a:off x="1497106" y="2887420"/>
            <a:ext cx="108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Cerré</a:t>
            </a:r>
            <a:endParaRPr lang="es-E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B153D5E-D880-A7A0-D372-943A7FE349D9}"/>
              </a:ext>
            </a:extLst>
          </p:cNvPr>
          <p:cNvSpPr txBox="1"/>
          <p:nvPr/>
        </p:nvSpPr>
        <p:spPr>
          <a:xfrm>
            <a:off x="7616923" y="2936936"/>
            <a:ext cx="1589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Escuché / escuchaba</a:t>
            </a:r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FA3D555-C7B0-4774-1C9B-DD9BBFC92791}"/>
              </a:ext>
            </a:extLst>
          </p:cNvPr>
          <p:cNvSpPr txBox="1"/>
          <p:nvPr/>
        </p:nvSpPr>
        <p:spPr>
          <a:xfrm>
            <a:off x="1976431" y="3289681"/>
            <a:ext cx="1008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Abrí</a:t>
            </a:r>
            <a:endParaRPr lang="es-ES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CC9696E-778F-3A69-8BD2-2EF544B148B6}"/>
              </a:ext>
            </a:extLst>
          </p:cNvPr>
          <p:cNvSpPr txBox="1"/>
          <p:nvPr/>
        </p:nvSpPr>
        <p:spPr>
          <a:xfrm>
            <a:off x="5338995" y="3260101"/>
            <a:ext cx="788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Bajé</a:t>
            </a:r>
            <a:endParaRPr lang="es-ES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FB77833-5976-A85D-4867-9F18601B3FBF}"/>
              </a:ext>
            </a:extLst>
          </p:cNvPr>
          <p:cNvSpPr txBox="1"/>
          <p:nvPr/>
        </p:nvSpPr>
        <p:spPr>
          <a:xfrm>
            <a:off x="1336367" y="3678651"/>
            <a:ext cx="913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Había</a:t>
            </a:r>
            <a:endParaRPr lang="es-E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A944A5C-8C31-83F3-BE46-846D7156618F}"/>
              </a:ext>
            </a:extLst>
          </p:cNvPr>
          <p:cNvSpPr txBox="1"/>
          <p:nvPr/>
        </p:nvSpPr>
        <p:spPr>
          <a:xfrm>
            <a:off x="4623052" y="3700103"/>
            <a:ext cx="1377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Se movía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F4013AB-F278-C2C2-A68E-76259581410D}"/>
              </a:ext>
            </a:extLst>
          </p:cNvPr>
          <p:cNvSpPr txBox="1"/>
          <p:nvPr/>
        </p:nvSpPr>
        <p:spPr>
          <a:xfrm>
            <a:off x="2877671" y="4047983"/>
            <a:ext cx="1156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Saltó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4F9CB8D-E128-6345-FBE9-B133EC333CCA}"/>
              </a:ext>
            </a:extLst>
          </p:cNvPr>
          <p:cNvSpPr txBox="1"/>
          <p:nvPr/>
        </p:nvSpPr>
        <p:spPr>
          <a:xfrm>
            <a:off x="5707041" y="4036107"/>
            <a:ext cx="1225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Era</a:t>
            </a:r>
            <a:endParaRPr lang="es-ES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DCA145C-ECCF-19D1-7D1D-23D79719E8B3}"/>
              </a:ext>
            </a:extLst>
          </p:cNvPr>
          <p:cNvSpPr txBox="1"/>
          <p:nvPr/>
        </p:nvSpPr>
        <p:spPr>
          <a:xfrm>
            <a:off x="98613" y="4349939"/>
            <a:ext cx="163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Me desmayé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313BD94-BD92-EDB4-A54F-2CB10E620E36}"/>
              </a:ext>
            </a:extLst>
          </p:cNvPr>
          <p:cNvSpPr txBox="1"/>
          <p:nvPr/>
        </p:nvSpPr>
        <p:spPr>
          <a:xfrm>
            <a:off x="3714426" y="4363928"/>
            <a:ext cx="1624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Regresaron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A4B58F6-C517-7CBF-0F41-1265EF13CB93}"/>
              </a:ext>
            </a:extLst>
          </p:cNvPr>
          <p:cNvSpPr txBox="1"/>
          <p:nvPr/>
        </p:nvSpPr>
        <p:spPr>
          <a:xfrm>
            <a:off x="7841381" y="4417315"/>
            <a:ext cx="1624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Encontraron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4E191B1-1A18-A284-D8E4-E6808DC81905}"/>
              </a:ext>
            </a:extLst>
          </p:cNvPr>
          <p:cNvSpPr txBox="1"/>
          <p:nvPr/>
        </p:nvSpPr>
        <p:spPr>
          <a:xfrm>
            <a:off x="1733721" y="-13857"/>
            <a:ext cx="9661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Comic Sans MS" pitchFamily="66" charset="0"/>
              </a:rPr>
              <a:t>Repaso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 de </a:t>
            </a:r>
            <a:r>
              <a:rPr lang="en-US" sz="4000" dirty="0" err="1">
                <a:solidFill>
                  <a:srgbClr val="0070C0"/>
                </a:solidFill>
                <a:latin typeface="Comic Sans MS" pitchFamily="66" charset="0"/>
              </a:rPr>
              <a:t>los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mic Sans MS" pitchFamily="66" charset="0"/>
              </a:rPr>
              <a:t>tiempos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mic Sans MS" pitchFamily="66" charset="0"/>
              </a:rPr>
              <a:t>verbales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s-ES" altLang="en-US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8436" y="0"/>
            <a:ext cx="9599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Comic Sans MS" pitchFamily="66" charset="0"/>
              </a:rPr>
              <a:t>Introducción: Comparativos de igualdad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764704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844824"/>
            <a:ext cx="82809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0" y="3212976"/>
            <a:ext cx="8424936" cy="109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1544" y="4283918"/>
            <a:ext cx="76390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384032" y="507589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itchFamily="66" charset="0"/>
              </a:rPr>
              <a:t>tan simpático como el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248129" y="5301208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itchFamily="66" charset="0"/>
              </a:rPr>
              <a:t>igual de amables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168008" y="5589240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itchFamily="66" charset="0"/>
              </a:rPr>
              <a:t>tan cómoda como esta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879977" y="5805264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itchFamily="66" charset="0"/>
              </a:rPr>
              <a:t>Tan amables como él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375921" y="609329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itchFamily="66" charset="0"/>
              </a:rPr>
              <a:t>Igual de viejo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096001" y="6372036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Comic Sans MS" pitchFamily="66" charset="0"/>
              </a:rPr>
              <a:t>Tan guapas como 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95800" y="0"/>
            <a:ext cx="3365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Comic Sans MS" pitchFamily="66" charset="0"/>
              </a:rPr>
              <a:t>Práctica oral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19537" y="764704"/>
            <a:ext cx="617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Comic Sans MS" pitchFamily="66" charset="0"/>
              </a:rPr>
              <a:t>Habla sobre tus futuras vacaciones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91545" y="1196752"/>
            <a:ext cx="6378669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¿Cuando?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¿Con quién?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¿Dónde?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¿Cuánto tiempo?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Transporte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Opinión del viaje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Alojamiento (¿Dónde está?, ¿Cómo es?, instalaciones. </a:t>
            </a:r>
            <a:r>
              <a:rPr lang="es-ES" dirty="0" err="1">
                <a:latin typeface="Comic Sans MS" pitchFamily="66" charset="0"/>
              </a:rPr>
              <a:t>etc</a:t>
            </a:r>
            <a:endParaRPr lang="es-ES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Opinión del alojamiento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¿Qué vais hacer durante las vacaciones?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75520" y="5013176"/>
            <a:ext cx="864096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>
                <a:latin typeface="Agency FB" pitchFamily="34" charset="0"/>
              </a:rPr>
              <a:t>Usa comparativas</a:t>
            </a: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gency FB" pitchFamily="34" charset="0"/>
              </a:rPr>
              <a:t>Verbos gustar, encantar, divertirse, agradar, interesarse </a:t>
            </a: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gency FB" pitchFamily="34" charset="0"/>
              </a:rPr>
              <a:t>Usa frases condicionales si + presente + futuro</a:t>
            </a: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gency FB" pitchFamily="34" charset="0"/>
              </a:rPr>
              <a:t>Usas conectores discursivos (luego, después, más tarde, también, pero, además, por el contrario, </a:t>
            </a:r>
            <a:r>
              <a:rPr lang="es-ES" dirty="0" err="1">
                <a:latin typeface="Agency FB" pitchFamily="34" charset="0"/>
              </a:rPr>
              <a:t>etc</a:t>
            </a:r>
            <a:endParaRPr lang="es-ES" dirty="0">
              <a:latin typeface="Agency FB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D9E9D79-3DDF-A614-39A9-845A500BDD5B}"/>
              </a:ext>
            </a:extLst>
          </p:cNvPr>
          <p:cNvSpPr txBox="1"/>
          <p:nvPr/>
        </p:nvSpPr>
        <p:spPr>
          <a:xfrm>
            <a:off x="2194560" y="0"/>
            <a:ext cx="7281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Traduce las frases al español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8A4031-D2A5-D53A-60B6-636BBC5AE05F}"/>
              </a:ext>
            </a:extLst>
          </p:cNvPr>
          <p:cNvSpPr txBox="1"/>
          <p:nvPr/>
        </p:nvSpPr>
        <p:spPr>
          <a:xfrm>
            <a:off x="816102" y="835444"/>
            <a:ext cx="6094476" cy="5520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Espero que </a:t>
            </a:r>
            <a:r>
              <a:rPr lang="es-ES" b="1" dirty="0">
                <a:solidFill>
                  <a:srgbClr val="00B050"/>
                </a:solidFill>
                <a:latin typeface="Comic Sans MS" panose="030F0702030302020204" pitchFamily="66" charset="0"/>
              </a:rPr>
              <a:t>vengas </a:t>
            </a:r>
            <a:r>
              <a:rPr lang="es-ES" dirty="0">
                <a:latin typeface="Comic Sans MS" panose="030F0702030302020204" pitchFamily="66" charset="0"/>
              </a:rPr>
              <a:t>pronto del trabajo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Quizá </a:t>
            </a:r>
            <a:r>
              <a:rPr lang="es-ES" b="1" dirty="0">
                <a:solidFill>
                  <a:srgbClr val="00B050"/>
                </a:solidFill>
                <a:latin typeface="Comic Sans MS" panose="030F0702030302020204" pitchFamily="66" charset="0"/>
              </a:rPr>
              <a:t>aprenda </a:t>
            </a:r>
            <a:r>
              <a:rPr lang="es-ES" dirty="0">
                <a:latin typeface="Comic Sans MS" panose="030F0702030302020204" pitchFamily="66" charset="0"/>
              </a:rPr>
              <a:t>mejor hablar español si voy a España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Deseo que </a:t>
            </a:r>
            <a:r>
              <a:rPr lang="es-ES" dirty="0">
                <a:solidFill>
                  <a:srgbClr val="00B050"/>
                </a:solidFill>
                <a:latin typeface="Comic Sans MS" panose="030F0702030302020204" pitchFamily="66" charset="0"/>
              </a:rPr>
              <a:t>ganes</a:t>
            </a:r>
            <a:r>
              <a:rPr lang="es-ES" dirty="0">
                <a:latin typeface="Comic Sans MS" panose="030F0702030302020204" pitchFamily="66" charset="0"/>
              </a:rPr>
              <a:t> la lotería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Llámame cuando </a:t>
            </a:r>
            <a:r>
              <a:rPr lang="es-ES" b="1" dirty="0">
                <a:solidFill>
                  <a:srgbClr val="00B050"/>
                </a:solidFill>
                <a:latin typeface="Comic Sans MS" panose="030F0702030302020204" pitchFamily="66" charset="0"/>
              </a:rPr>
              <a:t>llegues </a:t>
            </a:r>
            <a:r>
              <a:rPr lang="es-ES" dirty="0">
                <a:latin typeface="Comic Sans MS" panose="030F0702030302020204" pitchFamily="66" charset="0"/>
              </a:rPr>
              <a:t>a casa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Quizá el Chelsea FC </a:t>
            </a:r>
            <a:r>
              <a:rPr lang="es-ES" b="1" dirty="0">
                <a:solidFill>
                  <a:srgbClr val="00B050"/>
                </a:solidFill>
                <a:latin typeface="Comic Sans MS" panose="030F0702030302020204" pitchFamily="66" charset="0"/>
              </a:rPr>
              <a:t>gane</a:t>
            </a:r>
            <a:r>
              <a:rPr lang="es-ES" dirty="0">
                <a:latin typeface="Comic Sans MS" panose="030F0702030302020204" pitchFamily="66" charset="0"/>
              </a:rPr>
              <a:t> al Liverpool FC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Espero que </a:t>
            </a:r>
            <a:r>
              <a:rPr lang="es-ES" b="1" dirty="0">
                <a:solidFill>
                  <a:srgbClr val="00B050"/>
                </a:solidFill>
                <a:latin typeface="Comic Sans MS" panose="030F0702030302020204" pitchFamily="66" charset="0"/>
              </a:rPr>
              <a:t>duermas</a:t>
            </a:r>
            <a:r>
              <a:rPr lang="es-ES" dirty="0">
                <a:latin typeface="Comic Sans MS" panose="030F0702030302020204" pitchFamily="66" charset="0"/>
              </a:rPr>
              <a:t> bien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Cuando </a:t>
            </a:r>
            <a:r>
              <a:rPr lang="es-ES" b="1" dirty="0">
                <a:solidFill>
                  <a:srgbClr val="00B050"/>
                </a:solidFill>
                <a:latin typeface="Comic Sans MS" panose="030F0702030302020204" pitchFamily="66" charset="0"/>
              </a:rPr>
              <a:t>viva</a:t>
            </a:r>
            <a:r>
              <a:rPr lang="es-ES" dirty="0">
                <a:latin typeface="Comic Sans MS" panose="030F0702030302020204" pitchFamily="66" charset="0"/>
              </a:rPr>
              <a:t> en España iré todos los días a la playa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anose="030F0702030302020204" pitchFamily="66" charset="0"/>
              </a:rPr>
              <a:t>Deseo que </a:t>
            </a:r>
            <a:r>
              <a:rPr lang="es-ES" b="1" dirty="0">
                <a:solidFill>
                  <a:srgbClr val="00B050"/>
                </a:solidFill>
                <a:latin typeface="Comic Sans MS" panose="030F0702030302020204" pitchFamily="66" charset="0"/>
              </a:rPr>
              <a:t>apruebes</a:t>
            </a:r>
            <a:r>
              <a:rPr lang="es-ES" dirty="0">
                <a:latin typeface="Comic Sans MS" panose="030F0702030302020204" pitchFamily="66" charset="0"/>
              </a:rPr>
              <a:t> los exámenes de matemáticas 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50799F-3360-6CD5-3D01-4F0A2AC148FE}"/>
              </a:ext>
            </a:extLst>
          </p:cNvPr>
          <p:cNvSpPr txBox="1"/>
          <p:nvPr/>
        </p:nvSpPr>
        <p:spPr>
          <a:xfrm>
            <a:off x="1479177" y="502455"/>
            <a:ext cx="6096000" cy="5520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I hope that you come from work soon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Maybe I learn better Spanish if I go to Spain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I wish that you win the lottery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Call me when you arrive home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Maybe Chelsea FC gains Liverpool FC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I hope that you sleep well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When I live in Spain I will go to the beach every day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I wish that you pass mathematics exams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40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945</Words>
  <Application>Microsoft Office PowerPoint</Application>
  <PresentationFormat>Panorámica</PresentationFormat>
  <Paragraphs>214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Comic Sans MS</vt:lpstr>
      <vt:lpstr>Forte</vt:lpstr>
      <vt:lpstr>Frutiger-Roman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7</cp:revision>
  <dcterms:created xsi:type="dcterms:W3CDTF">2024-02-01T18:58:17Z</dcterms:created>
  <dcterms:modified xsi:type="dcterms:W3CDTF">2024-02-08T21:36:49Z</dcterms:modified>
</cp:coreProperties>
</file>