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6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D2CB-A859-8911-51D2-AA4DFF84D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8290C6-DF6D-B40E-3AE4-E41B381B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6435D-1EE1-A018-537C-EF3406D1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9788C-2EE9-8BB9-FE6D-C009B9C1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105AC-19A0-FE4E-C7A1-81615AA9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93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36D61-CAFC-5F31-A5A6-9338E3F4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772510-1D98-C006-5716-1322531C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0DD778-2FD0-86B4-623E-3A2E6B80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44546-B60F-1302-638B-723717C8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DEECE-8CCA-8C7D-9609-FF858E19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79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9B7601-5E0E-876C-E534-0F05F3879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B5586C-9422-6EE2-13E2-BFDC0092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1AADE-02AD-5FCF-B17E-30205E56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03208-7899-5B86-C7DB-A580530E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9986B-8B4A-5299-2F21-A065F3BA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26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DC53B-C5D0-3865-B145-6945DA07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02F7D0-5127-F740-F04A-38558A23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6B049-6BC3-EAF0-EAEC-04D682E7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86B04-D63D-A040-02C5-0822536D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F05199-4921-55E0-378B-120C8B87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4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967E1-F3EE-174E-0CB2-81181FF7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2FAAC-4370-A219-DB7D-ED943071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B64E1-FE38-F5A3-0175-6E22F86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96E1A-1844-C904-D021-9640FB4C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2922B-D2DE-CD49-BC1B-2C130503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94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886D6-143B-81EE-831E-BC30E511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309F3-2E67-DEA4-6801-75568AE30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6CC907-30B8-C3D8-E390-8F9CC706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11C61B-D970-5FD8-1E86-975D4E4A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16186F-2291-F05F-259A-6C949D25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8E9299-A452-F43D-AFA5-6635C002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8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736D2-585B-2E48-1F50-B85C1FA3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C86A41-4E23-28B5-8D77-859E26D5D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5BFD92-D255-3986-82C2-A1842C3C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F9F24F-189F-86FF-2FA9-FE3A1A892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DF874E-7115-7A91-A534-94532E214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ED22D0-7782-FF58-2088-9268ABFA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33A995-C187-48BF-847F-1BB9B695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17FC98-AEEE-A8A3-B0F5-64E4057A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1299E-DB56-73EA-7F77-B80D7811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46F089-2961-E649-629D-2F4DC208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1285A7-46E6-D830-1B87-EC925CF6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8EF6C-04A8-026C-BE4F-C84E8DA7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85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67457E-0EF6-1BAE-8D94-72AB5DFD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3E918D-4E37-E8D1-21DA-2D71DB95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13B6F7-0AE6-1414-35FE-AADFD695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26E25-0C01-DBE2-E0AF-4803B17C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E2206-D217-0208-84EE-0D31BE50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0C9CB2-35A8-A560-9BEE-06B818EDD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A3ABCC-AC30-AEA7-EB24-874EED2A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99E2AF-0810-5EED-847F-1FAED678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906D30-DB23-FE8D-DB68-893D5CA1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10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1C41A-027C-F676-50B7-F7B27562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3532F1-0D05-1BA4-11BC-9B397F257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6DD69E-71D2-6A78-2AC1-CE05584EE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0D992B-46FD-63E7-9CFB-A45468C7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BFD2D4-1BD7-6BE2-AAB5-47CDD644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8EB5A-AC46-1EC1-50B1-BCA252F3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0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9BC99-D635-8114-42D5-7362D51C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86472-C039-26B9-928C-617A896A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9157DC-AF1A-FFD3-7BB4-308F7091E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626C9-2C42-4873-B9CA-C7B3AF2D8DFB}" type="datetimeFigureOut">
              <a:rPr lang="es-ES" smtClean="0"/>
              <a:t>18/01/2024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0FBC5-19D6-2D17-95B4-EB13D153E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4BF396-C0AD-8A9F-EAF3-081E3D8A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138E-7776-495C-8F31-97C2D53DC2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8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3532" y="107920"/>
            <a:ext cx="77369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Bienvenidos al Curso </a:t>
            </a:r>
          </a:p>
          <a:p>
            <a:pPr algn="ctr"/>
            <a:r>
              <a:rPr lang="es-E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Advanced</a:t>
            </a:r>
            <a:r>
              <a:rPr lang="es-E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91544" y="5157193"/>
            <a:ext cx="916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Jueves de 7pm a 8pm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11 </a:t>
            </a:r>
            <a:r>
              <a:rPr lang="en-US" sz="2800" dirty="0" err="1">
                <a:latin typeface="Comic Sans MS" pitchFamily="66" charset="0"/>
              </a:rPr>
              <a:t>Enero</a:t>
            </a:r>
            <a:r>
              <a:rPr lang="en-US" sz="2800" dirty="0">
                <a:latin typeface="Comic Sans MS" pitchFamily="66" charset="0"/>
              </a:rPr>
              <a:t> – 21 </a:t>
            </a:r>
            <a:r>
              <a:rPr lang="en-US" sz="2800" dirty="0" err="1">
                <a:latin typeface="Comic Sans MS" pitchFamily="66" charset="0"/>
              </a:rPr>
              <a:t>Enero</a:t>
            </a:r>
            <a:r>
              <a:rPr lang="en-US" sz="2800" dirty="0">
                <a:latin typeface="Comic Sans MS" pitchFamily="66" charset="0"/>
              </a:rPr>
              <a:t>    (12 Feb – 17 Feb) half term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75720" y="6165305"/>
            <a:ext cx="432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Contraseña:   </a:t>
            </a:r>
            <a:r>
              <a:rPr lang="es-ES" sz="3200" b="1" dirty="0" err="1"/>
              <a:t>asieramos</a:t>
            </a:r>
            <a:endParaRPr lang="es-ES" sz="32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BF08A5-3015-1DA0-CD65-CE15818B700B}"/>
              </a:ext>
            </a:extLst>
          </p:cNvPr>
          <p:cNvGraphicFramePr>
            <a:graphicFrameLocks noGrp="1"/>
          </p:cNvGraphicFramePr>
          <p:nvPr/>
        </p:nvGraphicFramePr>
        <p:xfrm>
          <a:off x="1757083" y="2123825"/>
          <a:ext cx="8677834" cy="1224985"/>
        </p:xfrm>
        <a:graphic>
          <a:graphicData uri="http://schemas.openxmlformats.org/drawingml/2006/table">
            <a:tbl>
              <a:tblPr firstRow="1" firstCol="1" bandRow="1"/>
              <a:tblGrid>
                <a:gridCol w="1183841">
                  <a:extLst>
                    <a:ext uri="{9D8B030D-6E8A-4147-A177-3AD203B41FA5}">
                      <a16:colId xmlns:a16="http://schemas.microsoft.com/office/drawing/2014/main" val="2498054246"/>
                    </a:ext>
                  </a:extLst>
                </a:gridCol>
                <a:gridCol w="1232339">
                  <a:extLst>
                    <a:ext uri="{9D8B030D-6E8A-4147-A177-3AD203B41FA5}">
                      <a16:colId xmlns:a16="http://schemas.microsoft.com/office/drawing/2014/main" val="2608821406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661605058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3863447243"/>
                    </a:ext>
                  </a:extLst>
                </a:gridCol>
                <a:gridCol w="1556030">
                  <a:extLst>
                    <a:ext uri="{9D8B030D-6E8A-4147-A177-3AD203B41FA5}">
                      <a16:colId xmlns:a16="http://schemas.microsoft.com/office/drawing/2014/main" val="2467149310"/>
                    </a:ext>
                  </a:extLst>
                </a:gridCol>
                <a:gridCol w="1593564">
                  <a:extLst>
                    <a:ext uri="{9D8B030D-6E8A-4147-A177-3AD203B41FA5}">
                      <a16:colId xmlns:a16="http://schemas.microsoft.com/office/drawing/2014/main" val="4087190457"/>
                    </a:ext>
                  </a:extLst>
                </a:gridCol>
              </a:tblGrid>
              <a:tr h="422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Half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42534"/>
                  </a:ext>
                </a:extLst>
              </a:tr>
              <a:tr h="677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12 - 17   Feb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27701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31B365-DCF4-AC14-5457-BDEDC27FC540}"/>
              </a:ext>
            </a:extLst>
          </p:cNvPr>
          <p:cNvGraphicFramePr>
            <a:graphicFrameLocks noGrp="1"/>
          </p:cNvGraphicFramePr>
          <p:nvPr/>
        </p:nvGraphicFramePr>
        <p:xfrm>
          <a:off x="2168366" y="3634865"/>
          <a:ext cx="8104098" cy="1222502"/>
        </p:xfrm>
        <a:graphic>
          <a:graphicData uri="http://schemas.openxmlformats.org/drawingml/2006/table">
            <a:tbl>
              <a:tblPr firstRow="1" firstCol="1" bandRow="1"/>
              <a:tblGrid>
                <a:gridCol w="1669428">
                  <a:extLst>
                    <a:ext uri="{9D8B030D-6E8A-4147-A177-3AD203B41FA5}">
                      <a16:colId xmlns:a16="http://schemas.microsoft.com/office/drawing/2014/main" val="233399643"/>
                    </a:ext>
                  </a:extLst>
                </a:gridCol>
                <a:gridCol w="1669428">
                  <a:extLst>
                    <a:ext uri="{9D8B030D-6E8A-4147-A177-3AD203B41FA5}">
                      <a16:colId xmlns:a16="http://schemas.microsoft.com/office/drawing/2014/main" val="4272680358"/>
                    </a:ext>
                  </a:extLst>
                </a:gridCol>
                <a:gridCol w="1439797">
                  <a:extLst>
                    <a:ext uri="{9D8B030D-6E8A-4147-A177-3AD203B41FA5}">
                      <a16:colId xmlns:a16="http://schemas.microsoft.com/office/drawing/2014/main" val="3850663432"/>
                    </a:ext>
                  </a:extLst>
                </a:gridCol>
                <a:gridCol w="1652665">
                  <a:extLst>
                    <a:ext uri="{9D8B030D-6E8A-4147-A177-3AD203B41FA5}">
                      <a16:colId xmlns:a16="http://schemas.microsoft.com/office/drawing/2014/main" val="1869804113"/>
                    </a:ext>
                  </a:extLst>
                </a:gridCol>
                <a:gridCol w="1672780">
                  <a:extLst>
                    <a:ext uri="{9D8B030D-6E8A-4147-A177-3AD203B41FA5}">
                      <a16:colId xmlns:a16="http://schemas.microsoft.com/office/drawing/2014/main" val="297345704"/>
                    </a:ext>
                  </a:extLst>
                </a:gridCol>
              </a:tblGrid>
              <a:tr h="374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78890"/>
                  </a:ext>
                </a:extLst>
              </a:tr>
              <a:tr h="582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Feb.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4653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20F977-9E97-94E8-2C55-9A470766AC62}"/>
              </a:ext>
            </a:extLst>
          </p:cNvPr>
          <p:cNvSpPr txBox="1"/>
          <p:nvPr/>
        </p:nvSpPr>
        <p:spPr>
          <a:xfrm>
            <a:off x="591671" y="824753"/>
            <a:ext cx="7484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Role-</a:t>
            </a:r>
            <a:r>
              <a:rPr lang="es-ES" sz="2800" dirty="0" err="1">
                <a:latin typeface="Comic Sans MS" panose="030F0702030302020204" pitchFamily="66" charset="0"/>
              </a:rPr>
              <a:t>play</a:t>
            </a:r>
            <a:r>
              <a:rPr lang="es-ES" sz="2800" dirty="0">
                <a:latin typeface="Comic Sans MS" panose="030F0702030302020204" pitchFamily="66" charset="0"/>
              </a:rPr>
              <a:t>: Entrevista sobre la vida personal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64268C-4224-F9FB-E0DE-9787066A6DE2}"/>
              </a:ext>
            </a:extLst>
          </p:cNvPr>
          <p:cNvSpPr txBox="1"/>
          <p:nvPr/>
        </p:nvSpPr>
        <p:spPr>
          <a:xfrm>
            <a:off x="4141694" y="0"/>
            <a:ext cx="321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Práctica oral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28AB3F-6F5A-6070-A75F-4910B8FEDF30}"/>
              </a:ext>
            </a:extLst>
          </p:cNvPr>
          <p:cNvSpPr txBox="1"/>
          <p:nvPr/>
        </p:nvSpPr>
        <p:spPr>
          <a:xfrm>
            <a:off x="824753" y="1464840"/>
            <a:ext cx="2653290" cy="3370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Nombre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Lugar de nacimiento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Fecha de nacimiento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Estudios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Trabajos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Familia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Gustos tiempo libre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omic Sans MS" panose="030F0702030302020204" pitchFamily="66" charset="0"/>
              </a:rPr>
              <a:t>Personalidad </a:t>
            </a:r>
          </a:p>
        </p:txBody>
      </p:sp>
    </p:spTree>
    <p:extLst>
      <p:ext uri="{BB962C8B-B14F-4D97-AF65-F5344CB8AC3E}">
        <p14:creationId xmlns:p14="http://schemas.microsoft.com/office/powerpoint/2010/main" val="387613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15880" y="0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Comic Sans MS" pitchFamily="66" charset="0"/>
              </a:rPr>
              <a:t>Deberes</a:t>
            </a:r>
          </a:p>
        </p:txBody>
      </p:sp>
      <p:pic>
        <p:nvPicPr>
          <p:cNvPr id="4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581128"/>
            <a:ext cx="1656184" cy="17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4000" y="42714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Send the homework by email:</a:t>
            </a:r>
          </a:p>
          <a:p>
            <a:pPr algn="ctr"/>
            <a:r>
              <a:rPr lang="en-US" sz="2400" b="1" dirty="0"/>
              <a:t>srichardra2@hotmail.com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38518" y="953433"/>
            <a:ext cx="9573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Comic Sans MS" pitchFamily="66" charset="0"/>
              </a:rPr>
              <a:t>Lectura</a:t>
            </a:r>
          </a:p>
          <a:p>
            <a:r>
              <a:rPr lang="es-ES" sz="2400" dirty="0">
                <a:latin typeface="Comic Sans MS" pitchFamily="66" charset="0"/>
              </a:rPr>
              <a:t>Eres periodista. Lee los datos sobre Marta Rodríguez y escribe la entrevista que le hiciste. (usa la forma </a:t>
            </a:r>
            <a:r>
              <a:rPr lang="es-ES" sz="2400" b="1" dirty="0">
                <a:latin typeface="Comic Sans MS" pitchFamily="66" charset="0"/>
              </a:rPr>
              <a:t>Usted</a:t>
            </a:r>
            <a:r>
              <a:rPr lang="es-ES" sz="2400" dirty="0">
                <a:latin typeface="Comic Sans MS" pitchFamily="66" charset="0"/>
              </a:rPr>
              <a:t>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53" y="506414"/>
            <a:ext cx="10856259" cy="61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1052737"/>
            <a:ext cx="84969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500" dirty="0">
                <a:solidFill>
                  <a:schemeClr val="accent4">
                    <a:lumMod val="75000"/>
                  </a:schemeClr>
                </a:solidFill>
                <a:latin typeface="Forte" pitchFamily="66" charset="0"/>
                <a:cs typeface="Arial" charset="0"/>
              </a:rPr>
              <a:t>Gracias</a:t>
            </a: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por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venir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al  </a:t>
            </a:r>
            <a:r>
              <a:rPr lang="en-US" altLang="en-US" sz="5500" dirty="0" err="1">
                <a:solidFill>
                  <a:srgbClr val="00B050"/>
                </a:solidFill>
                <a:latin typeface="Forte" pitchFamily="66" charset="0"/>
                <a:cs typeface="Arial" charset="0"/>
              </a:rPr>
              <a:t>curso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     </a:t>
            </a:r>
            <a:b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</a:b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                     </a:t>
            </a:r>
            <a:r>
              <a:rPr lang="en-US" altLang="en-US" sz="5500" dirty="0">
                <a:latin typeface="Forte" pitchFamily="66" charset="0"/>
                <a:cs typeface="Arial" charset="0"/>
              </a:rPr>
              <a:t>y…</a:t>
            </a:r>
            <a:endParaRPr lang="es-ES" altLang="en-US" sz="5500" dirty="0">
              <a:latin typeface="Forte" pitchFamily="66" charset="0"/>
              <a:cs typeface="Arial" charset="0"/>
            </a:endParaRPr>
          </a:p>
          <a:p>
            <a:r>
              <a:rPr lang="es-E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Nos  vemos  </a:t>
            </a:r>
            <a:r>
              <a:rPr lang="es-ES" altLang="en-US" sz="5500" dirty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  <a:cs typeface="Arial" charset="0"/>
              </a:rPr>
              <a:t>el  jueves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                  </a:t>
            </a:r>
            <a:r>
              <a:rPr lang="es-ES" altLang="en-US" sz="5500" dirty="0">
                <a:solidFill>
                  <a:srgbClr val="FFC000"/>
                </a:solidFill>
                <a:latin typeface="Forte" pitchFamily="66" charset="0"/>
                <a:cs typeface="Arial" charset="0"/>
              </a:rPr>
              <a:t>a 	 las</a:t>
            </a:r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		                          </a:t>
            </a:r>
            <a:r>
              <a:rPr lang="es-ES" altLang="en-US" sz="5500" dirty="0">
                <a:solidFill>
                  <a:srgbClr val="FF99FF"/>
                </a:solidFill>
                <a:latin typeface="Forte" pitchFamily="66" charset="0"/>
                <a:cs typeface="Arial" charset="0"/>
              </a:rPr>
              <a:t>siete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365" y="42590"/>
            <a:ext cx="117616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2 Class online  				     			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18 de </a:t>
            </a:r>
            <a:r>
              <a:rPr lang="en-GB" altLang="en-US" dirty="0" err="1">
                <a:latin typeface="Comic Sans MS" pitchFamily="66" charset="0"/>
              </a:rPr>
              <a:t>enero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		 </a:t>
            </a:r>
            <a:r>
              <a:rPr lang="en-GB" altLang="en-US" sz="2400" b="1" dirty="0">
                <a:latin typeface="Comic Sans MS" pitchFamily="66" charset="0"/>
              </a:rPr>
              <a:t>Advanced 1 </a:t>
            </a:r>
            <a:r>
              <a:rPr lang="en-GB" altLang="en-US" dirty="0">
                <a:latin typeface="Comic Sans MS" pitchFamily="66" charset="0"/>
              </a:rPr>
              <a:t>            	  	</a:t>
            </a:r>
          </a:p>
          <a:p>
            <a:endParaRPr lang="en-GB" sz="900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				</a:t>
            </a:r>
            <a:r>
              <a:rPr lang="es-ES" dirty="0">
                <a:latin typeface="Comic Sans MS" pitchFamily="66" charset="0"/>
              </a:rPr>
              <a:t>Unidad 7    ¿Repaso y ampliación?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855640" y="1196752"/>
            <a:ext cx="6037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¿Qué vamos a aprender?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805" y="3993777"/>
            <a:ext cx="2212086" cy="25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56415" y="2195900"/>
            <a:ext cx="9635680" cy="253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CALENTAMIENTO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VOCABULARIO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altLang="en-US" dirty="0">
                <a:solidFill>
                  <a:srgbClr val="0070C0"/>
                </a:solidFill>
                <a:latin typeface="Comic Sans MS" pitchFamily="66" charset="0"/>
              </a:rPr>
              <a:t>DICTADO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INTRODUCCIÓN: COMPARATIVO SUPERIORIDAD E INFERIORIDAD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AUDICIÓN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PRÁCTICA 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79920" y="584776"/>
            <a:ext cx="6624736" cy="41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¿Cómo se escribe tu nombre?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¿Hay un hospital cerca de aquí?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¿Quieres el café con la leche fría o caliente?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¿Cuánto cuesta la caja de cerveza?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¿Quieres ver el partido de fútbol esta tarde conmigo?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¿A qué hora empieza la película?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07768" y="1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Calentamiento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63753" y="0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Vocabulario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75521" y="671692"/>
            <a:ext cx="456246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Soy un/a enamorado/a de (algo)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Por lo tanto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No dudó en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Acogedor/a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Ahorita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Soportar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Tener mal genio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Suelo ver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Actualmente trabajo en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En cuanto a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Vale la pena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Estropearse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No me acuerdo mucho de 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omic Sans MS" pitchFamily="66" charset="0"/>
              </a:rPr>
              <a:t>No puedo contar con (alguien) para (algo)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44073" y="692696"/>
            <a:ext cx="3475631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Agency FB" pitchFamily="34" charset="0"/>
              </a:rPr>
              <a:t>Cosy</a:t>
            </a:r>
            <a:r>
              <a:rPr lang="en-US" dirty="0">
                <a:latin typeface="Agency FB" pitchFamily="34" charset="0"/>
              </a:rPr>
              <a:t>/welcoming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 am who love (something)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S/he had no doubts in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That´s why / for that reason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To bear / to put up with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 usually watch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With respect to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To be bad-tempered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Now / at the moment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 don´t remember much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It´s worth it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 currently work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I can´t depend on (someone) for (something)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cy FB" pitchFamily="34" charset="0"/>
              </a:rPr>
              <a:t>To break down</a:t>
            </a:r>
          </a:p>
          <a:p>
            <a:pPr>
              <a:lnSpc>
                <a:spcPct val="150000"/>
              </a:lnSpc>
            </a:pPr>
            <a:endParaRPr lang="en-US" dirty="0">
              <a:latin typeface="Agency FB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375920" y="980728"/>
            <a:ext cx="129614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215680" y="1412776"/>
            <a:ext cx="3456384" cy="7920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143672" y="1772816"/>
            <a:ext cx="3600400" cy="7200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143672" y="980728"/>
            <a:ext cx="3528392" cy="122413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783632" y="2636912"/>
            <a:ext cx="3888432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2927648" y="2636912"/>
            <a:ext cx="3744416" cy="432048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3575720" y="3429000"/>
            <a:ext cx="3096344" cy="43204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2999656" y="3068960"/>
            <a:ext cx="3744416" cy="792088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511824" y="4293096"/>
            <a:ext cx="2160240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3143672" y="3429000"/>
            <a:ext cx="3600400" cy="1224136"/>
          </a:xfrm>
          <a:prstGeom prst="straightConnector1">
            <a:avLst/>
          </a:prstGeom>
          <a:ln w="25400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3215680" y="5085184"/>
            <a:ext cx="3456384" cy="0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3287688" y="5517232"/>
            <a:ext cx="3456384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4583832" y="4653136"/>
            <a:ext cx="2088232" cy="129614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6240016" y="5877272"/>
            <a:ext cx="504056" cy="5486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Llamada rectangular redondeada"/>
          <p:cNvSpPr/>
          <p:nvPr/>
        </p:nvSpPr>
        <p:spPr>
          <a:xfrm>
            <a:off x="9574306" y="2060848"/>
            <a:ext cx="2312675" cy="1584176"/>
          </a:xfrm>
          <a:prstGeom prst="wedgeRoundRectCallout">
            <a:avLst>
              <a:gd name="adj1" fmla="val -81089"/>
              <a:gd name="adj2" fmla="val 63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Elige una palabra y haz una frase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27848" y="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Dictado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75520" y="692697"/>
            <a:ext cx="80333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u="sng" dirty="0">
                <a:solidFill>
                  <a:srgbClr val="00B050"/>
                </a:solidFill>
                <a:latin typeface="Comic Sans MS" pitchFamily="66" charset="0"/>
              </a:rPr>
              <a:t>No estoy haciendo </a:t>
            </a:r>
            <a:r>
              <a:rPr lang="es-ES" sz="2000" dirty="0">
                <a:latin typeface="Comic Sans MS" pitchFamily="66" charset="0"/>
              </a:rPr>
              <a:t>mucho este fin de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u="sng" dirty="0">
                <a:solidFill>
                  <a:srgbClr val="7030A0"/>
                </a:solidFill>
                <a:latin typeface="Comic Sans MS" pitchFamily="66" charset="0"/>
              </a:rPr>
              <a:t>Que tengas </a:t>
            </a:r>
            <a:r>
              <a:rPr lang="es-ES" sz="2000" dirty="0">
                <a:latin typeface="Comic Sans MS" pitchFamily="66" charset="0"/>
              </a:rPr>
              <a:t>un buen fin de semana y nos vemos el martes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Mis amigos y yo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vamos a </a:t>
            </a:r>
            <a:r>
              <a:rPr lang="es-ES" sz="200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dar </a:t>
            </a:r>
            <a:r>
              <a:rPr lang="es-ES" sz="2000" u="sng" dirty="0">
                <a:latin typeface="Comic Sans MS" pitchFamily="66" charset="0"/>
              </a:rPr>
              <a:t>un paseo </a:t>
            </a:r>
            <a:r>
              <a:rPr lang="es-ES" sz="2000" dirty="0">
                <a:latin typeface="Comic Sans MS" pitchFamily="66" charset="0"/>
              </a:rPr>
              <a:t>largo al bosque mañana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u="sng" dirty="0">
                <a:solidFill>
                  <a:srgbClr val="00B050"/>
                </a:solidFill>
                <a:latin typeface="Comic Sans MS" pitchFamily="66" charset="0"/>
              </a:rPr>
              <a:t>Llevo estudiando </a:t>
            </a:r>
            <a:r>
              <a:rPr lang="es-ES" sz="2000" dirty="0">
                <a:latin typeface="Comic Sans MS" pitchFamily="66" charset="0"/>
              </a:rPr>
              <a:t>francés desde hace mucho tiempo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u="sng" dirty="0">
                <a:latin typeface="Comic Sans MS" pitchFamily="66" charset="0"/>
              </a:rPr>
              <a:t>No hablo </a:t>
            </a:r>
            <a:r>
              <a:rPr lang="es-ES" sz="2000" dirty="0">
                <a:latin typeface="Comic Sans MS" pitchFamily="66" charset="0"/>
              </a:rPr>
              <a:t>alemán con fluidez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Creo que si yo fuera a Rusia no podría salir a la calle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Mi deseo es </a:t>
            </a:r>
            <a:r>
              <a:rPr lang="es-ES" sz="2000" u="sng" dirty="0">
                <a:latin typeface="Comic Sans MS" pitchFamily="66" charset="0"/>
              </a:rPr>
              <a:t>ir a Las Vegas </a:t>
            </a:r>
            <a:r>
              <a:rPr lang="es-ES" sz="2000" u="sng" dirty="0">
                <a:solidFill>
                  <a:srgbClr val="7030A0"/>
                </a:solidFill>
                <a:latin typeface="Comic Sans MS" pitchFamily="66" charset="0"/>
              </a:rPr>
              <a:t>cuando termine </a:t>
            </a:r>
            <a:r>
              <a:rPr lang="es-ES" sz="2000" dirty="0">
                <a:latin typeface="Comic Sans MS" pitchFamily="66" charset="0"/>
              </a:rPr>
              <a:t>el curso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u="sng" dirty="0">
                <a:solidFill>
                  <a:srgbClr val="7030A0"/>
                </a:solidFill>
                <a:latin typeface="Comic Sans MS" pitchFamily="66" charset="0"/>
              </a:rPr>
              <a:t>Espero que </a:t>
            </a:r>
            <a:r>
              <a:rPr lang="es-ES" sz="2000" dirty="0">
                <a:latin typeface="Comic Sans MS" pitchFamily="66" charset="0"/>
              </a:rPr>
              <a:t>mi marido </a:t>
            </a:r>
            <a:r>
              <a:rPr lang="es-ES" sz="2000" u="sng" dirty="0">
                <a:solidFill>
                  <a:srgbClr val="7030A0"/>
                </a:solidFill>
                <a:latin typeface="Comic Sans MS" pitchFamily="66" charset="0"/>
              </a:rPr>
              <a:t>me de </a:t>
            </a:r>
            <a:r>
              <a:rPr lang="es-ES" sz="2000" dirty="0">
                <a:latin typeface="Comic Sans MS" pitchFamily="66" charset="0"/>
              </a:rPr>
              <a:t>una sorpresa por nuestro aniversario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47528" y="44371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I'm not doing much this weekend</a:t>
            </a:r>
          </a:p>
          <a:p>
            <a:r>
              <a:rPr lang="en-US" dirty="0"/>
              <a:t>Have a nice weekend and see you on Tuesday</a:t>
            </a:r>
          </a:p>
          <a:p>
            <a:r>
              <a:rPr lang="en-US" dirty="0"/>
              <a:t>My friends and I are going to take a long walk in the woods tomorrow</a:t>
            </a:r>
          </a:p>
          <a:p>
            <a:r>
              <a:rPr lang="en-US" dirty="0"/>
              <a:t>I've been studying French for a long time / I am studying French since a long time</a:t>
            </a:r>
          </a:p>
          <a:p>
            <a:r>
              <a:rPr lang="en-US" dirty="0"/>
              <a:t>I do not speak German fluently / I am not fluent in German</a:t>
            </a:r>
          </a:p>
          <a:p>
            <a:r>
              <a:rPr lang="en-US" dirty="0"/>
              <a:t>I think if I went to Russia I could not go out</a:t>
            </a:r>
          </a:p>
          <a:p>
            <a:r>
              <a:rPr lang="en-US" dirty="0"/>
              <a:t>My wish is to go to Las Vegas when I finish the course</a:t>
            </a:r>
          </a:p>
          <a:p>
            <a:r>
              <a:rPr lang="en-US" dirty="0"/>
              <a:t>I hope my husband gives me a surprise for our anniversary</a:t>
            </a:r>
            <a:endParaRPr lang="es-ES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10077817" y="2393831"/>
            <a:ext cx="1656184" cy="1224136"/>
          </a:xfrm>
          <a:prstGeom prst="wedgeRoundRectCallout">
            <a:avLst>
              <a:gd name="adj1" fmla="val -74337"/>
              <a:gd name="adj2" fmla="val 173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Traduce las frases al inglés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4000" y="1"/>
            <a:ext cx="897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  <a:latin typeface="Comic Sans MS" pitchFamily="66" charset="0"/>
              </a:rPr>
              <a:t>Comparativos </a:t>
            </a:r>
            <a:r>
              <a:rPr lang="es-ES" sz="3600" dirty="0">
                <a:solidFill>
                  <a:srgbClr val="FF0000"/>
                </a:solidFill>
                <a:latin typeface="Comic Sans MS" pitchFamily="66" charset="0"/>
              </a:rPr>
              <a:t>superioridad</a:t>
            </a:r>
            <a:r>
              <a:rPr lang="es-ES" sz="3600" dirty="0">
                <a:solidFill>
                  <a:srgbClr val="0070C0"/>
                </a:solidFill>
                <a:latin typeface="Comic Sans MS" pitchFamily="66" charset="0"/>
              </a:rPr>
              <a:t> e </a:t>
            </a:r>
            <a:r>
              <a:rPr lang="es-ES" sz="3600" dirty="0">
                <a:solidFill>
                  <a:srgbClr val="00B050"/>
                </a:solidFill>
                <a:latin typeface="Comic Sans MS" pitchFamily="66" charset="0"/>
              </a:rPr>
              <a:t>inferioridad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19536" y="98072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gency FB" pitchFamily="34" charset="0"/>
              </a:rPr>
              <a:t>Formación</a:t>
            </a:r>
            <a:r>
              <a:rPr lang="es-ES" dirty="0"/>
              <a:t>: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3143672" y="908720"/>
            <a:ext cx="648072" cy="21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215680" y="1196752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791744" y="764704"/>
            <a:ext cx="23647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Más + adjetivo + que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91744" y="1268760"/>
            <a:ext cx="261481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>
                <a:latin typeface="Comic Sans MS" pitchFamily="66" charset="0"/>
              </a:rPr>
              <a:t>Menos + adjetivo + que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744073" y="908721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gency FB" pitchFamily="34" charset="0"/>
              </a:rPr>
              <a:t>Forma irregulares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832305" y="620689"/>
            <a:ext cx="1875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dk1"/>
                </a:solidFill>
                <a:latin typeface="Comic Sans MS" pitchFamily="66" charset="0"/>
              </a:rPr>
              <a:t>+ viejo = mayor</a:t>
            </a:r>
          </a:p>
          <a:p>
            <a:pPr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omic Sans MS" pitchFamily="66" charset="0"/>
              </a:rPr>
              <a:t> viejo = menor</a:t>
            </a:r>
          </a:p>
          <a:p>
            <a:r>
              <a:rPr lang="es-ES" dirty="0">
                <a:solidFill>
                  <a:schemeClr val="dk1"/>
                </a:solidFill>
                <a:latin typeface="Comic Sans MS" pitchFamily="66" charset="0"/>
              </a:rPr>
              <a:t>+ bueno = mejor</a:t>
            </a:r>
          </a:p>
          <a:p>
            <a:r>
              <a:rPr lang="es-ES" dirty="0">
                <a:solidFill>
                  <a:schemeClr val="dk1"/>
                </a:solidFill>
                <a:latin typeface="Comic Sans MS" pitchFamily="66" charset="0"/>
              </a:rPr>
              <a:t>- Bueno = peor</a:t>
            </a:r>
          </a:p>
        </p:txBody>
      </p:sp>
      <p:sp>
        <p:nvSpPr>
          <p:cNvPr id="23" name="22 Abrir llave"/>
          <p:cNvSpPr/>
          <p:nvPr/>
        </p:nvSpPr>
        <p:spPr>
          <a:xfrm>
            <a:off x="8688288" y="548680"/>
            <a:ext cx="144017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1558594" y="1844825"/>
            <a:ext cx="78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El adjetivo tiene la misma forma (masculino, femenino, singular o plural) que el nombre</a:t>
            </a:r>
          </a:p>
          <a:p>
            <a:pPr marL="1257300" lvl="2" indent="-342900"/>
            <a:r>
              <a:rPr lang="es-ES" sz="1600" dirty="0" err="1"/>
              <a:t>Ej</a:t>
            </a:r>
            <a:r>
              <a:rPr lang="es-ES" sz="1600" dirty="0"/>
              <a:t>: una jirafa es más alta que un oso  /   Juan es menos trabajador que Pedro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847528" y="2339588"/>
            <a:ext cx="594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Pero: los irregulares son iguales para el masculino y femenino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415473" y="2658398"/>
            <a:ext cx="444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mic Sans MS" pitchFamily="66" charset="0"/>
              </a:rPr>
              <a:t>1. Completa las frases y después contesta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775521" y="2924944"/>
            <a:ext cx="5957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/>
              <a:t>¿Quién es (+ guapo)________, María o su hermana?</a:t>
            </a:r>
          </a:p>
          <a:p>
            <a:pPr marL="342900" indent="-342900">
              <a:buAutoNum type="arabicPeriod"/>
            </a:pPr>
            <a:r>
              <a:rPr lang="es-ES" sz="1600" dirty="0"/>
              <a:t>¿Qué coche es (- rápido) ________, Ferrari o Renault? </a:t>
            </a:r>
          </a:p>
          <a:p>
            <a:pPr marL="342900" indent="-342900">
              <a:buAutoNum type="arabicPeriod"/>
            </a:pPr>
            <a:r>
              <a:rPr lang="es-ES" sz="1600" dirty="0"/>
              <a:t>¿Qué ciudad es (- peligroso) ________,Londres o Manchester? </a:t>
            </a:r>
          </a:p>
          <a:p>
            <a:pPr marL="342900" indent="-342900">
              <a:buAutoNum type="arabicPeriod"/>
            </a:pPr>
            <a:r>
              <a:rPr lang="es-ES" sz="1600" dirty="0"/>
              <a:t>¿Quién es (+ bueno) ________, </a:t>
            </a:r>
            <a:r>
              <a:rPr lang="es-ES" sz="1600" dirty="0" err="1"/>
              <a:t>Mesi</a:t>
            </a:r>
            <a:r>
              <a:rPr lang="es-ES" sz="1600" dirty="0"/>
              <a:t> o Cristiano Ronaldo?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559496" y="4005065"/>
            <a:ext cx="8531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2.  Más/menos  + adjetivo que + pronombre personal sujeto (yo, tú, él, ella, nosotros, vosotros, ellos)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Ej</a:t>
            </a:r>
            <a:r>
              <a:rPr lang="es-ES" sz="1600" dirty="0"/>
              <a:t>:  yo soy más inteligente que tú   /   Él juega al fútbol mejor que nosotros</a:t>
            </a:r>
          </a:p>
          <a:p>
            <a:r>
              <a:rPr lang="es-ES" sz="1600" dirty="0"/>
              <a:t>			Tú eres más fuerte que mí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496624" y="4797152"/>
            <a:ext cx="537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mic Sans MS" pitchFamily="66" charset="0"/>
              </a:rPr>
              <a:t>2. Di tres frases comparándote con tus compañeros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524001" y="5157193"/>
            <a:ext cx="6780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3.   A veces no es necesario mencionar la persona o cosa con la que se compara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Ej</a:t>
            </a:r>
            <a:r>
              <a:rPr lang="es-ES" sz="1600" dirty="0"/>
              <a:t>: Este piso es pequeño. Yo quiero uno más grande</a:t>
            </a:r>
          </a:p>
        </p:txBody>
      </p:sp>
      <p:cxnSp>
        <p:nvCxnSpPr>
          <p:cNvPr id="35" name="34 Conector recto"/>
          <p:cNvCxnSpPr/>
          <p:nvPr/>
        </p:nvCxnSpPr>
        <p:spPr>
          <a:xfrm flipH="1">
            <a:off x="6312024" y="4581128"/>
            <a:ext cx="288032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 flipV="1">
            <a:off x="6384032" y="4581128"/>
            <a:ext cx="216024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6672065" y="4437112"/>
            <a:ext cx="4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yo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1524000" y="5780782"/>
            <a:ext cx="52207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omic Sans MS" pitchFamily="66" charset="0"/>
              </a:rPr>
              <a:t>3. Completa las frase</a:t>
            </a:r>
          </a:p>
          <a:p>
            <a:r>
              <a:rPr lang="es-ES" sz="1600" dirty="0"/>
              <a:t>Este sofá es muy incomodo. Prefiero uno  _______________</a:t>
            </a:r>
          </a:p>
          <a:p>
            <a:r>
              <a:rPr lang="es-ES" sz="1600" dirty="0"/>
              <a:t>Estos zapatos son muy pequeños. Quiero unos ___________</a:t>
            </a:r>
          </a:p>
          <a:p>
            <a:r>
              <a:rPr lang="es-ES" sz="1600" dirty="0"/>
              <a:t>Esta televisión  es muy antigua. Quiero una _____________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7560659" y="6027003"/>
            <a:ext cx="4162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Tu eres muy joven. Prefiero uno _______</a:t>
            </a:r>
          </a:p>
          <a:p>
            <a:r>
              <a:rPr lang="es-ES" sz="1600" dirty="0"/>
              <a:t>Estas tiendas son muy caras. Quiero unas _____</a:t>
            </a:r>
          </a:p>
        </p:txBody>
      </p:sp>
      <p:sp>
        <p:nvSpPr>
          <p:cNvPr id="43" name="42 Llamada ovalada"/>
          <p:cNvSpPr/>
          <p:nvPr/>
        </p:nvSpPr>
        <p:spPr>
          <a:xfrm>
            <a:off x="7729278" y="2371193"/>
            <a:ext cx="4443845" cy="1656184"/>
          </a:xfrm>
          <a:prstGeom prst="wedgeEllipseCallout">
            <a:avLst>
              <a:gd name="adj1" fmla="val -16491"/>
              <a:gd name="adj2" fmla="val 48292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¡¡Cuidado!!</a:t>
            </a:r>
          </a:p>
          <a:p>
            <a:pPr algn="ctr"/>
            <a:r>
              <a:rPr lang="es-ES" dirty="0">
                <a:solidFill>
                  <a:srgbClr val="FFFF00"/>
                </a:solidFill>
              </a:rPr>
              <a:t>También se puede usar un </a:t>
            </a:r>
            <a:r>
              <a:rPr lang="es-ES" b="1" dirty="0">
                <a:solidFill>
                  <a:srgbClr val="FFFF00"/>
                </a:solidFill>
              </a:rPr>
              <a:t>nombre</a:t>
            </a:r>
            <a:r>
              <a:rPr lang="es-ES" dirty="0">
                <a:solidFill>
                  <a:srgbClr val="FFFF00"/>
                </a:solidFill>
              </a:rPr>
              <a:t> en lugar de adjetivo.</a:t>
            </a:r>
          </a:p>
          <a:p>
            <a:pPr algn="ctr"/>
            <a:r>
              <a:rPr lang="es-ES" dirty="0">
                <a:solidFill>
                  <a:srgbClr val="C00000"/>
                </a:solidFill>
              </a:rPr>
              <a:t>Tú ves más la </a:t>
            </a:r>
            <a:r>
              <a:rPr lang="es-ES" dirty="0">
                <a:solidFill>
                  <a:srgbClr val="FFFF00"/>
                </a:solidFill>
              </a:rPr>
              <a:t>televisión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dirty="0">
                <a:solidFill>
                  <a:srgbClr val="C00000"/>
                </a:solidFill>
              </a:rPr>
              <a:t>que yo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10" grpId="0" animBg="1"/>
      <p:bldP spid="14" grpId="0"/>
      <p:bldP spid="15" grpId="0"/>
      <p:bldP spid="23" grpId="0" animBg="1"/>
      <p:bldP spid="25" grpId="0"/>
      <p:bldP spid="28" grpId="0"/>
      <p:bldP spid="29" grpId="0"/>
      <p:bldP spid="30" grpId="0"/>
      <p:bldP spid="32" grpId="0"/>
      <p:bldP spid="33" grpId="0"/>
      <p:bldP spid="39" grpId="0"/>
      <p:bldP spid="40" grpId="0"/>
      <p:bldP spid="41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71864" y="0"/>
            <a:ext cx="237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Audición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5721" y="620689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u="sng" dirty="0">
                <a:solidFill>
                  <a:srgbClr val="0070C0"/>
                </a:solidFill>
                <a:latin typeface="Comic Sans MS" pitchFamily="66" charset="0"/>
              </a:rPr>
              <a:t>Libro Lola Lago “vacaciones al sol”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47528" y="1412777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Comic Sans MS" pitchFamily="66" charset="0"/>
              </a:rPr>
              <a:t>Escucha ¿Puedes terminar estas frases?</a:t>
            </a:r>
          </a:p>
          <a:p>
            <a:r>
              <a:rPr lang="es-ES" sz="2000" dirty="0">
                <a:latin typeface="Comic Sans MS" pitchFamily="66" charset="0"/>
              </a:rPr>
              <a:t>1. Lola es la directora de ...</a:t>
            </a:r>
          </a:p>
          <a:p>
            <a:r>
              <a:rPr lang="es-ES" sz="2000" dirty="0">
                <a:latin typeface="Comic Sans MS" pitchFamily="66" charset="0"/>
              </a:rPr>
              <a:t>2. Sus socios se llaman ...</a:t>
            </a:r>
          </a:p>
          <a:p>
            <a:r>
              <a:rPr lang="es-ES" sz="2000" dirty="0">
                <a:latin typeface="Comic Sans MS" pitchFamily="66" charset="0"/>
              </a:rPr>
              <a:t>3. La agencia está en ...</a:t>
            </a:r>
          </a:p>
          <a:p>
            <a:r>
              <a:rPr lang="es-ES" sz="2000" dirty="0">
                <a:latin typeface="Comic Sans MS" pitchFamily="66" charset="0"/>
              </a:rPr>
              <a:t>4. Margarita es ...</a:t>
            </a:r>
          </a:p>
          <a:p>
            <a:r>
              <a:rPr lang="es-ES" sz="2000" dirty="0">
                <a:latin typeface="Comic Sans MS" pitchFamily="66" charset="0"/>
              </a:rPr>
              <a:t>5. El dossier del caso Sánchez está en ...</a:t>
            </a:r>
          </a:p>
          <a:p>
            <a:r>
              <a:rPr lang="es-ES" sz="2000" dirty="0">
                <a:latin typeface="Comic Sans MS" pitchFamily="66" charset="0"/>
              </a:rPr>
              <a:t>6. Lola está de mal humor porque ...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19537" y="3933057"/>
            <a:ext cx="165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Contesta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4000" y="4149081"/>
            <a:ext cx="5926622" cy="1812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¿Por qué necesita Lola el dosier del caso Sánchez?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¿Qué falta en el dossier del caso Sánchez?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dirty="0">
                <a:latin typeface="Comic Sans MS" pitchFamily="66" charset="0"/>
              </a:rPr>
              <a:t>¿Por qué Margarita no responde a Lola?</a:t>
            </a:r>
          </a:p>
        </p:txBody>
      </p:sp>
      <p:pic>
        <p:nvPicPr>
          <p:cNvPr id="8" name="01 Pista 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6600" y="684423"/>
            <a:ext cx="909686" cy="909686"/>
          </a:xfrm>
          <a:prstGeom prst="rect">
            <a:avLst/>
          </a:prstGeom>
        </p:spPr>
      </p:pic>
      <p:pic>
        <p:nvPicPr>
          <p:cNvPr id="9" name="02 Pista 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5768" y="4023358"/>
            <a:ext cx="886452" cy="88645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159896" y="1700808"/>
            <a:ext cx="255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una agencia de detective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943872" y="2051556"/>
            <a:ext cx="15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Miguel y Paco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655841" y="234888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Madrid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79777" y="263691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la secretaria de Lola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00057" y="29249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 la mesa de Lola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096000" y="3284984"/>
            <a:ext cx="403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no encuentra el dossier del caso Sánchez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063552" y="4725144"/>
            <a:ext cx="35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Porque tienen una inspección fiscal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35560" y="5301208"/>
            <a:ext cx="11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La factura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207569" y="5877272"/>
            <a:ext cx="401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Está hablando con su novio por teléfono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11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35AB5D-61F2-E374-BBE9-6B3D2F1AD65F}"/>
              </a:ext>
            </a:extLst>
          </p:cNvPr>
          <p:cNvSpPr txBox="1"/>
          <p:nvPr/>
        </p:nvSpPr>
        <p:spPr>
          <a:xfrm>
            <a:off x="206187" y="165261"/>
            <a:ext cx="1192305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Frutiger-Roman"/>
              </a:rPr>
              <a:t>En esta historia vas a conocer a estos personajes: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Lola Lago: </a:t>
            </a:r>
            <a:r>
              <a:rPr lang="es-ES" sz="1600" b="0" i="0" u="none" strike="noStrike" baseline="0" dirty="0">
                <a:latin typeface="Frutiger-Roman"/>
              </a:rPr>
              <a:t>es jefa de una agencia de detectives en Madrid. Quiere irse de vacaciones a la Costa Brava pero… ¿tendrá que trabajar?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Paco</a:t>
            </a:r>
            <a:r>
              <a:rPr lang="es-ES" sz="1600" b="0" i="0" u="none" strike="noStrike" baseline="0" dirty="0">
                <a:latin typeface="Frutiger-Roman"/>
              </a:rPr>
              <a:t>: trabaja con Lola Lago. Es su socio y también su amigo.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Miguel</a:t>
            </a:r>
            <a:r>
              <a:rPr lang="es-ES" sz="1600" b="0" i="0" u="none" strike="noStrike" baseline="0" dirty="0">
                <a:latin typeface="Frutiger-Roman"/>
              </a:rPr>
              <a:t>: es el otro socio de Lola. Los tres son detectives.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Margarita: </a:t>
            </a:r>
            <a:r>
              <a:rPr lang="es-ES" sz="1600" b="0" i="0" u="none" strike="noStrike" baseline="0" dirty="0">
                <a:latin typeface="Frutiger-Roman"/>
              </a:rPr>
              <a:t>es la secretaria de Lola, de Paco y de Miguel.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Elisa: </a:t>
            </a:r>
            <a:r>
              <a:rPr lang="es-ES" sz="1600" b="0" i="0" u="none" strike="noStrike" baseline="0" dirty="0">
                <a:latin typeface="Frutiger-Roman"/>
              </a:rPr>
              <a:t>es una amiga de Lola y hace muchos años que no se ven. Vive en la Costa Brava con su marido y su hijo.</a:t>
            </a:r>
          </a:p>
          <a:p>
            <a:pPr algn="l"/>
            <a:r>
              <a:rPr lang="es-ES" sz="1600" b="1" i="0" u="none" strike="noStrike" baseline="0" dirty="0" err="1">
                <a:latin typeface="Frutiger-Bold"/>
              </a:rPr>
              <a:t>Ingvar</a:t>
            </a:r>
            <a:r>
              <a:rPr lang="es-ES" sz="1600" b="1" i="0" u="none" strike="noStrike" baseline="0" dirty="0">
                <a:latin typeface="Frutiger-Bold"/>
              </a:rPr>
              <a:t>: </a:t>
            </a:r>
            <a:r>
              <a:rPr lang="es-ES" sz="1600" b="0" i="0" u="none" strike="noStrike" baseline="0" dirty="0">
                <a:latin typeface="Frutiger-Roman"/>
              </a:rPr>
              <a:t>es el marido de Elisa. Es danés y es pianista.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Max: </a:t>
            </a:r>
            <a:r>
              <a:rPr lang="es-ES" sz="1600" b="0" i="0" u="none" strike="noStrike" baseline="0" dirty="0">
                <a:latin typeface="Frutiger-Roman"/>
              </a:rPr>
              <a:t>es el hijo de </a:t>
            </a:r>
            <a:r>
              <a:rPr lang="es-ES" sz="1600" b="0" i="0" u="none" strike="noStrike" baseline="0" dirty="0" err="1">
                <a:latin typeface="Frutiger-Roman"/>
              </a:rPr>
              <a:t>Ingvar</a:t>
            </a:r>
            <a:r>
              <a:rPr lang="es-ES" sz="1600" b="0" i="0" u="none" strike="noStrike" baseline="0" dirty="0">
                <a:latin typeface="Frutiger-Roman"/>
              </a:rPr>
              <a:t> y de Elisa. Tiene 7 años.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Magnus Nilsson: </a:t>
            </a:r>
            <a:r>
              <a:rPr lang="es-ES" sz="1600" b="0" i="0" u="none" strike="noStrike" baseline="0" dirty="0">
                <a:latin typeface="Frutiger-Roman"/>
              </a:rPr>
              <a:t>es sueco y su sueño es jubilarse en la Costa Brava. Ha comprado una casa y necesita a un detective.</a:t>
            </a:r>
          </a:p>
          <a:p>
            <a:pPr algn="l"/>
            <a:r>
              <a:rPr lang="es-ES" sz="1600" b="1" i="0" u="none" strike="noStrike" baseline="0" dirty="0">
                <a:latin typeface="Frutiger-Bold"/>
              </a:rPr>
              <a:t>Alarcón: </a:t>
            </a:r>
            <a:r>
              <a:rPr lang="es-ES" sz="1600" b="0" i="0" u="none" strike="noStrike" baseline="0" dirty="0">
                <a:latin typeface="Frutiger-Roman"/>
              </a:rPr>
              <a:t>se dedica a la venta de casas, bueno, vender lo que se dice vender… Por cierto, su apellido a veces es Alarcón, otras, en cambio es </a:t>
            </a:r>
            <a:r>
              <a:rPr lang="es-ES" sz="1600" b="0" i="0" u="none" strike="noStrike" baseline="0" dirty="0" err="1">
                <a:latin typeface="Frutiger-Roman"/>
              </a:rPr>
              <a:t>Pijuán</a:t>
            </a:r>
            <a:r>
              <a:rPr lang="es-ES" sz="1600" b="0" i="0" u="none" strike="noStrike" baseline="0" dirty="0">
                <a:latin typeface="Frutiger-Roman"/>
              </a:rPr>
              <a:t>.</a:t>
            </a:r>
            <a:endParaRPr lang="es-ES" sz="1800" b="0" i="0" u="none" strike="noStrike" baseline="0" dirty="0">
              <a:latin typeface="Frutiger-Roman"/>
            </a:endParaRPr>
          </a:p>
          <a:p>
            <a:pPr algn="l"/>
            <a:r>
              <a:rPr lang="es-ES" sz="3200" b="0" i="0" u="none" strike="noStrike" baseline="0" dirty="0">
                <a:latin typeface="Frutiger-Roman"/>
              </a:rPr>
              <a:t> Capítulo 1 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En el centro de Madrid, en la calle Alcalá</a:t>
            </a:r>
            <a:r>
              <a:rPr lang="es-ES" sz="700" b="0" i="0" u="none" strike="noStrike" baseline="0" dirty="0">
                <a:latin typeface="Frutiger-Roman"/>
              </a:rPr>
              <a:t>1</a:t>
            </a:r>
            <a:r>
              <a:rPr lang="es-ES" sz="1600" b="0" i="0" u="none" strike="noStrike" baseline="0" dirty="0">
                <a:latin typeface="Frutiger-Roman"/>
              </a:rPr>
              <a:t>, hay una pequeña agencia de detectives privados. La directora es una mujer, Lola Lago. Lola tiene dos socios, Paco y Miguel, una secretaria, Margarita, y un chico para todo, Feliciano. La agencia está en un piso viejo, en un edificio antiguo. Es como la oficina de Humphrey Bogart en una película de los años 40.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–¡Margarita! ¡Margarita! ¡</a:t>
            </a:r>
            <a:r>
              <a:rPr lang="es-ES" sz="1600" b="0" i="0" u="none" strike="noStrike" baseline="0" dirty="0" err="1">
                <a:latin typeface="Frutiger-Roman"/>
              </a:rPr>
              <a:t>Margariiiiiiiiiiiiita</a:t>
            </a:r>
            <a:r>
              <a:rPr lang="es-ES" sz="1600" b="0" i="0" u="none" strike="noStrike" baseline="0" dirty="0">
                <a:latin typeface="Frutiger-Roman"/>
              </a:rPr>
              <a:t>, por favor!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Margarita, la secretaria, entra en la oficina de Lola.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–El dosier del caso Sánchez, ¿dónde está el dosier del caso Sánchez... ? En esta oficina no se encuentra nada...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–Ahí –dice tranquilamente Margarita, la secretaria.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–¿Ahí dónde, Srta. Margarita?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Lola sólo llama a Margarita Srta.</a:t>
            </a:r>
            <a:r>
              <a:rPr lang="es-ES" sz="700" b="0" i="0" u="none" strike="noStrike" baseline="0" dirty="0">
                <a:latin typeface="Frutiger-Roman"/>
              </a:rPr>
              <a:t>2 </a:t>
            </a:r>
            <a:r>
              <a:rPr lang="es-ES" sz="1600" b="0" i="0" u="none" strike="noStrike" baseline="0" dirty="0">
                <a:latin typeface="Frutiger-Roman"/>
              </a:rPr>
              <a:t>Margarita cuando está muy enfadada.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–Encima de tu mesa. ¿Estás de mal humor, Lola?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El dosier está efectivamente en su mesa, debajo de unas cartas. Lola cambia de tema.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–¿Ya han llegado mis queridos socios?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–No, solo son las diez... –dice irónicamente Margarita, con el acento sobre la palabra «solo».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Paco y Miguel son muy buenos detectives y muy buenos amigos de Lola. Pero siempre llegan tarde.</a:t>
            </a:r>
          </a:p>
        </p:txBody>
      </p:sp>
    </p:spTree>
    <p:extLst>
      <p:ext uri="{BB962C8B-B14F-4D97-AF65-F5344CB8AC3E}">
        <p14:creationId xmlns:p14="http://schemas.microsoft.com/office/powerpoint/2010/main" val="386504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655F80-A990-77B0-0B09-9A1383277B14}"/>
              </a:ext>
            </a:extLst>
          </p:cNvPr>
          <p:cNvSpPr txBox="1"/>
          <p:nvPr/>
        </p:nvSpPr>
        <p:spPr>
          <a:xfrm>
            <a:off x="502024" y="566678"/>
            <a:ext cx="10901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0" i="0" u="none" strike="noStrike" baseline="0" dirty="0">
                <a:latin typeface="Frutiger-Roman"/>
              </a:rPr>
              <a:t>Capítulo 2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Lola mira el dossier del caso Sánchez. La agencia de detectives tiene problemas y son unos días malos para Lola.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No hay ningún caso nuevo, ningún cliente... Nada. ¿Todo funciona bien en Madrid? ¿Nadie necesita un detective?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¿Nadie pierde a su mujer o a su marido? ¿Nadie roba las joyas de la abuela? ¿Nadie quiere espiar a nadie...? Además, ahora tienen en la agencia una inspección fiscal. Por eso,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Lola necesita los documentos del caso Sánchez. Falta la factura. Y el Inspector de Hacienda quiere ver esa factura... En el dosier no hay ninguna. Hay cartas, hay fotos de la Sra.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Sánchez en bikini en Mallorca con su amante y... nada más. Ninguna factura.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–¡Margarita! ¡</a:t>
            </a:r>
            <a:r>
              <a:rPr lang="es-ES" sz="1600" b="0" i="0" u="none" strike="noStrike" baseline="0" dirty="0" err="1">
                <a:latin typeface="Frutiger-Roman"/>
              </a:rPr>
              <a:t>Margariiiiiiiiiiita</a:t>
            </a:r>
            <a:r>
              <a:rPr lang="es-ES" sz="1600" b="0" i="0" u="none" strike="noStrike" baseline="0" dirty="0">
                <a:latin typeface="Frutiger-Roman"/>
              </a:rPr>
              <a:t>, por favor!</a:t>
            </a:r>
          </a:p>
          <a:p>
            <a:pPr algn="l"/>
            <a:r>
              <a:rPr lang="es-ES" sz="1600" b="0" i="0" u="none" strike="noStrike" baseline="0" dirty="0">
                <a:latin typeface="Frutiger-Roman"/>
              </a:rPr>
              <a:t>Pero Margarita no responde. Está hablando por teléfono con Tony, su novio.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86908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1639</Words>
  <Application>Microsoft Office PowerPoint</Application>
  <PresentationFormat>Panorámica</PresentationFormat>
  <Paragraphs>220</Paragraphs>
  <Slides>13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Comic Sans MS</vt:lpstr>
      <vt:lpstr>Forte</vt:lpstr>
      <vt:lpstr>Frutiger-Bold</vt:lpstr>
      <vt:lpstr>Frutiger-Roman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2024-01-14T13:01:36Z</dcterms:created>
  <dcterms:modified xsi:type="dcterms:W3CDTF">2024-01-18T21:07:46Z</dcterms:modified>
</cp:coreProperties>
</file>